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9" r:id="rId3"/>
    <p:sldId id="318" r:id="rId4"/>
    <p:sldId id="319" r:id="rId5"/>
    <p:sldId id="301" r:id="rId6"/>
    <p:sldId id="306" r:id="rId7"/>
    <p:sldId id="302" r:id="rId8"/>
    <p:sldId id="303" r:id="rId9"/>
    <p:sldId id="304" r:id="rId10"/>
    <p:sldId id="305" r:id="rId11"/>
    <p:sldId id="307" r:id="rId12"/>
    <p:sldId id="308" r:id="rId13"/>
    <p:sldId id="309" r:id="rId14"/>
    <p:sldId id="310" r:id="rId15"/>
    <p:sldId id="311" r:id="rId16"/>
    <p:sldId id="312" r:id="rId17"/>
    <p:sldId id="257" r:id="rId18"/>
    <p:sldId id="258" r:id="rId19"/>
    <p:sldId id="259" r:id="rId20"/>
    <p:sldId id="300" r:id="rId21"/>
    <p:sldId id="260" r:id="rId22"/>
    <p:sldId id="261" r:id="rId23"/>
    <p:sldId id="262" r:id="rId24"/>
    <p:sldId id="263" r:id="rId25"/>
    <p:sldId id="313" r:id="rId26"/>
    <p:sldId id="264" r:id="rId27"/>
    <p:sldId id="265" r:id="rId28"/>
    <p:sldId id="266" r:id="rId29"/>
    <p:sldId id="267" r:id="rId30"/>
    <p:sldId id="268" r:id="rId31"/>
    <p:sldId id="269" r:id="rId32"/>
    <p:sldId id="270" r:id="rId33"/>
    <p:sldId id="271" r:id="rId34"/>
    <p:sldId id="272" r:id="rId35"/>
    <p:sldId id="273" r:id="rId36"/>
    <p:sldId id="314"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315" r:id="rId56"/>
    <p:sldId id="316" r:id="rId57"/>
    <p:sldId id="292" r:id="rId58"/>
    <p:sldId id="293" r:id="rId59"/>
    <p:sldId id="317" r:id="rId60"/>
    <p:sldId id="295" r:id="rId61"/>
    <p:sldId id="296" r:id="rId62"/>
    <p:sldId id="320" r:id="rId63"/>
    <p:sldId id="297" r:id="rId64"/>
    <p:sldId id="298" r:id="rId65"/>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1363l" initials="N"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CDC5"/>
    <a:srgbClr val="A9D7D0"/>
    <a:srgbClr val="DAEEEB"/>
    <a:srgbClr val="57B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50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7-23T10:45:09.881" idx="1">
    <p:pos x="2166" y="366"/>
    <p:text>A set of technology standards for wireless network devices determined by the IEEE. They basically govern how different wireless devices are designed and how they should communicate with each other.
The letter after "802.11" indicates an amendment to the original 802.11 standard. 
It can be generalized that each new version of 802.11 offers improved wireless network performance, compared to prior versions, in terms of:
Data rate - maximum data transfer speed 
Range - the distance the wireless signals can reach or how broad an area the wireless signals cover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9-07-23T11:46:13.183" idx="2">
    <p:pos x="2668" y="160"/>
    <p:text>when we connect to wifi, 
ourcomputer i.e the device adn the router exchange some information , this is basicaally handshake.
part of the hansshake checks you have the right password to join the wifi network.
then they settle down a secret key between themselves for further informatin exchange </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9-07-23T11:50:57.316" idx="3">
    <p:pos x="4948" y="1306"/>
    <p:text>the attacker captures the secret key, and rebrodcast it.
if the user accepts it, then the attacker can get access to the information exchanged between the router and the device. moreover the attacker can also read and modify some information / forge.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56691" y="1759407"/>
            <a:ext cx="5863590" cy="757555"/>
          </a:xfrm>
          <a:prstGeom prst="rect">
            <a:avLst/>
          </a:prstGeom>
        </p:spPr>
        <p:txBody>
          <a:bodyPr wrap="square" lIns="0" tIns="0" rIns="0" bIns="0">
            <a:spAutoFit/>
          </a:bodyPr>
          <a:lstStyle>
            <a:lvl1pPr>
              <a:defRPr sz="4800" b="1" i="0">
                <a:solidFill>
                  <a:srgbClr val="499CC2"/>
                </a:solidFill>
                <a:latin typeface="Arial"/>
                <a:cs typeface="Arial"/>
              </a:defRPr>
            </a:lvl1pPr>
          </a:lstStyle>
          <a:p>
            <a:endParaRPr/>
          </a:p>
        </p:txBody>
      </p:sp>
      <p:sp>
        <p:nvSpPr>
          <p:cNvPr id="3" name="Holder 3"/>
          <p:cNvSpPr>
            <a:spLocks noGrp="1"/>
          </p:cNvSpPr>
          <p:nvPr>
            <p:ph type="subTitle" idx="4"/>
          </p:nvPr>
        </p:nvSpPr>
        <p:spPr>
          <a:xfrm>
            <a:off x="179832" y="2947492"/>
            <a:ext cx="8784335" cy="1002664"/>
          </a:xfrm>
          <a:prstGeom prst="rect">
            <a:avLst/>
          </a:prstGeom>
        </p:spPr>
        <p:txBody>
          <a:bodyPr wrap="square" lIns="0" tIns="0" rIns="0" bIns="0">
            <a:spAutoFit/>
          </a:bodyPr>
          <a:lstStyle>
            <a:lvl1pPr>
              <a:defRPr sz="3200" b="1" i="0">
                <a:solidFill>
                  <a:srgbClr val="252525"/>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7/22/2019</a:t>
            </a:fld>
            <a:endParaRPr lang="en-US"/>
          </a:p>
        </p:txBody>
      </p:sp>
      <p:sp>
        <p:nvSpPr>
          <p:cNvPr id="6" name="Holder 6"/>
          <p:cNvSpPr>
            <a:spLocks noGrp="1"/>
          </p:cNvSpPr>
          <p:nvPr>
            <p:ph type="sldNum" sz="quarter" idx="7"/>
          </p:nvPr>
        </p:nvSpPr>
        <p:spPr/>
        <p:txBody>
          <a:bodyPr lIns="0" tIns="0" rIns="0" bIns="0"/>
          <a:lstStyle>
            <a:lvl1pPr>
              <a:defRPr sz="1200" b="0" i="0">
                <a:solidFill>
                  <a:srgbClr val="337795"/>
                </a:solidFill>
                <a:latin typeface="Arial"/>
                <a:cs typeface="Arial"/>
              </a:defRPr>
            </a:lvl1pPr>
          </a:lstStyle>
          <a:p>
            <a:pPr marL="25400">
              <a:lnSpc>
                <a:spcPts val="1425"/>
              </a:lnSpc>
            </a:pP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400" b="0" i="0">
                <a:solidFill>
                  <a:srgbClr val="499CC2"/>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7400"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7/22/2019</a:t>
            </a:fld>
            <a:endParaRPr lang="en-US"/>
          </a:p>
        </p:txBody>
      </p:sp>
      <p:sp>
        <p:nvSpPr>
          <p:cNvPr id="6" name="Holder 6"/>
          <p:cNvSpPr>
            <a:spLocks noGrp="1"/>
          </p:cNvSpPr>
          <p:nvPr>
            <p:ph type="sldNum" sz="quarter" idx="7"/>
          </p:nvPr>
        </p:nvSpPr>
        <p:spPr/>
        <p:txBody>
          <a:bodyPr lIns="0" tIns="0" rIns="0" bIns="0"/>
          <a:lstStyle>
            <a:lvl1pPr>
              <a:defRPr sz="1200" b="0" i="0">
                <a:solidFill>
                  <a:srgbClr val="337795"/>
                </a:solidFill>
                <a:latin typeface="Arial"/>
                <a:cs typeface="Arial"/>
              </a:defRPr>
            </a:lvl1pPr>
          </a:lstStyle>
          <a:p>
            <a:pPr marL="25400">
              <a:lnSpc>
                <a:spcPts val="1425"/>
              </a:lnSpc>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400" b="0" i="0">
                <a:solidFill>
                  <a:srgbClr val="499CC2"/>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7/22/2019</a:t>
            </a:fld>
            <a:endParaRPr lang="en-US"/>
          </a:p>
        </p:txBody>
      </p:sp>
      <p:sp>
        <p:nvSpPr>
          <p:cNvPr id="7" name="Holder 7"/>
          <p:cNvSpPr>
            <a:spLocks noGrp="1"/>
          </p:cNvSpPr>
          <p:nvPr>
            <p:ph type="sldNum" sz="quarter" idx="7"/>
          </p:nvPr>
        </p:nvSpPr>
        <p:spPr/>
        <p:txBody>
          <a:bodyPr lIns="0" tIns="0" rIns="0" bIns="0"/>
          <a:lstStyle>
            <a:lvl1pPr>
              <a:defRPr sz="1200" b="0" i="0">
                <a:solidFill>
                  <a:srgbClr val="337795"/>
                </a:solidFill>
                <a:latin typeface="Arial"/>
                <a:cs typeface="Arial"/>
              </a:defRPr>
            </a:lvl1pPr>
          </a:lstStyle>
          <a:p>
            <a:pPr marL="25400">
              <a:lnSpc>
                <a:spcPts val="1425"/>
              </a:lnSpc>
            </a:pP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0400" b="0" i="0">
                <a:solidFill>
                  <a:srgbClr val="499CC2"/>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7/22/2019</a:t>
            </a:fld>
            <a:endParaRPr lang="en-US"/>
          </a:p>
        </p:txBody>
      </p:sp>
      <p:sp>
        <p:nvSpPr>
          <p:cNvPr id="5" name="Holder 5"/>
          <p:cNvSpPr>
            <a:spLocks noGrp="1"/>
          </p:cNvSpPr>
          <p:nvPr>
            <p:ph type="sldNum" sz="quarter" idx="7"/>
          </p:nvPr>
        </p:nvSpPr>
        <p:spPr/>
        <p:txBody>
          <a:bodyPr lIns="0" tIns="0" rIns="0" bIns="0"/>
          <a:lstStyle>
            <a:lvl1pPr>
              <a:defRPr sz="1200" b="0" i="0">
                <a:solidFill>
                  <a:srgbClr val="337795"/>
                </a:solidFill>
                <a:latin typeface="Arial"/>
                <a:cs typeface="Arial"/>
              </a:defRPr>
            </a:lvl1pPr>
          </a:lstStyle>
          <a:p>
            <a:pPr marL="25400">
              <a:lnSpc>
                <a:spcPts val="1425"/>
              </a:lnSpc>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7/22/2019</a:t>
            </a:fld>
            <a:endParaRPr lang="en-US"/>
          </a:p>
        </p:txBody>
      </p:sp>
      <p:sp>
        <p:nvSpPr>
          <p:cNvPr id="4" name="Holder 4"/>
          <p:cNvSpPr>
            <a:spLocks noGrp="1"/>
          </p:cNvSpPr>
          <p:nvPr>
            <p:ph type="sldNum" sz="quarter" idx="7"/>
          </p:nvPr>
        </p:nvSpPr>
        <p:spPr/>
        <p:txBody>
          <a:bodyPr lIns="0" tIns="0" rIns="0" bIns="0"/>
          <a:lstStyle>
            <a:lvl1pPr>
              <a:defRPr sz="1200" b="0" i="0">
                <a:solidFill>
                  <a:srgbClr val="337795"/>
                </a:solidFill>
                <a:latin typeface="Arial"/>
                <a:cs typeface="Arial"/>
              </a:defRPr>
            </a:lvl1pPr>
          </a:lstStyle>
          <a:p>
            <a:pPr marL="25400">
              <a:lnSpc>
                <a:spcPts val="1425"/>
              </a:lnSpc>
            </a:pPr>
            <a:fld id="{81D60167-4931-47E6-BA6A-407CBD079E47}" type="slidenum">
              <a:rPr spc="-5" dirty="0"/>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289431" y="737489"/>
            <a:ext cx="6565137" cy="1611630"/>
          </a:xfrm>
          <a:prstGeom prst="rect">
            <a:avLst/>
          </a:prstGeom>
        </p:spPr>
        <p:txBody>
          <a:bodyPr wrap="square" lIns="0" tIns="0" rIns="0" bIns="0">
            <a:spAutoFit/>
          </a:bodyPr>
          <a:lstStyle>
            <a:lvl1pPr>
              <a:defRPr sz="10400" b="0" i="0">
                <a:solidFill>
                  <a:srgbClr val="499CC2"/>
                </a:solidFill>
                <a:latin typeface="Arial"/>
                <a:cs typeface="Arial"/>
              </a:defRPr>
            </a:lvl1pPr>
          </a:lstStyle>
          <a:p>
            <a:endParaRPr/>
          </a:p>
        </p:txBody>
      </p:sp>
      <p:sp>
        <p:nvSpPr>
          <p:cNvPr id="3" name="Holder 3"/>
          <p:cNvSpPr>
            <a:spLocks noGrp="1"/>
          </p:cNvSpPr>
          <p:nvPr>
            <p:ph type="body" idx="1"/>
          </p:nvPr>
        </p:nvSpPr>
        <p:spPr>
          <a:xfrm>
            <a:off x="1573149" y="2524240"/>
            <a:ext cx="5997701" cy="2125345"/>
          </a:xfrm>
          <a:prstGeom prst="rect">
            <a:avLst/>
          </a:prstGeom>
        </p:spPr>
        <p:txBody>
          <a:bodyPr wrap="square" lIns="0" tIns="0" rIns="0" bIns="0">
            <a:spAutoFit/>
          </a:bodyPr>
          <a:lstStyle>
            <a:lvl1pPr>
              <a:defRPr sz="74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7/22/2019</a:t>
            </a:fld>
            <a:endParaRPr lang="en-US"/>
          </a:p>
        </p:txBody>
      </p:sp>
      <p:sp>
        <p:nvSpPr>
          <p:cNvPr id="6" name="Holder 6"/>
          <p:cNvSpPr>
            <a:spLocks noGrp="1"/>
          </p:cNvSpPr>
          <p:nvPr>
            <p:ph type="sldNum" sz="quarter" idx="7"/>
          </p:nvPr>
        </p:nvSpPr>
        <p:spPr>
          <a:xfrm>
            <a:off x="8747379" y="4775513"/>
            <a:ext cx="221615" cy="196214"/>
          </a:xfrm>
          <a:prstGeom prst="rect">
            <a:avLst/>
          </a:prstGeom>
        </p:spPr>
        <p:txBody>
          <a:bodyPr wrap="square" lIns="0" tIns="0" rIns="0" bIns="0">
            <a:spAutoFit/>
          </a:bodyPr>
          <a:lstStyle>
            <a:lvl1pPr>
              <a:defRPr sz="1200" b="0" i="0">
                <a:solidFill>
                  <a:srgbClr val="337795"/>
                </a:solidFill>
                <a:latin typeface="Arial"/>
                <a:cs typeface="Arial"/>
              </a:defRPr>
            </a:lvl1pPr>
          </a:lstStyle>
          <a:p>
            <a:pPr marL="25400">
              <a:lnSpc>
                <a:spcPts val="1425"/>
              </a:lnSpc>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comments" Target="../comments/comment3.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7.png"/><Relationship Id="rId4" Type="http://schemas.openxmlformats.org/officeDocument/2006/relationships/image" Target="../media/image29.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jp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jp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jp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jp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g"/></Relationships>
</file>

<file path=ppt/slides/_rels/slide3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jp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jp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jp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8.jpg"/><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jp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8.jpg"/><Relationship Id="rId2"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61.jp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8.jpg"/><Relationship Id="rId2" Type="http://schemas.openxmlformats.org/officeDocument/2006/relationships/image" Target="../media/image62.jp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61.jp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8.jpg"/><Relationship Id="rId2" Type="http://schemas.openxmlformats.org/officeDocument/2006/relationships/image" Target="../media/image63.jp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61.jp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8.jpg"/><Relationship Id="rId2" Type="http://schemas.openxmlformats.org/officeDocument/2006/relationships/image" Target="../media/image64.jp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61.jp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8.jpg"/><Relationship Id="rId2" Type="http://schemas.openxmlformats.org/officeDocument/2006/relationships/image" Target="../media/image65.jp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61.jp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8.jpg"/><Relationship Id="rId2" Type="http://schemas.openxmlformats.org/officeDocument/2006/relationships/image" Target="../media/image66.jp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67.jp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8.jpg"/><Relationship Id="rId2" Type="http://schemas.openxmlformats.org/officeDocument/2006/relationships/image" Target="../media/image68.jp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67.jp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8.jpg"/><Relationship Id="rId2"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67.jp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8.jpg"/><Relationship Id="rId2" Type="http://schemas.openxmlformats.org/officeDocument/2006/relationships/image" Target="../media/image70.jp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67.jp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8.jpg"/><Relationship Id="rId2" Type="http://schemas.openxmlformats.org/officeDocument/2006/relationships/image" Target="../media/image70.jp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67.jpg"/><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8.jpg"/><Relationship Id="rId2" Type="http://schemas.openxmlformats.org/officeDocument/2006/relationships/image" Target="../media/image71.jpg"/><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67.jp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Release the</a:t>
            </a:r>
            <a:r>
              <a:rPr spc="-25" dirty="0"/>
              <a:t> </a:t>
            </a:r>
            <a:r>
              <a:rPr dirty="0"/>
              <a:t>Kraken:</a:t>
            </a:r>
          </a:p>
        </p:txBody>
      </p:sp>
      <p:sp>
        <p:nvSpPr>
          <p:cNvPr id="6" name="object 6"/>
          <p:cNvSpPr txBox="1"/>
          <p:nvPr/>
        </p:nvSpPr>
        <p:spPr>
          <a:xfrm>
            <a:off x="456691" y="2494534"/>
            <a:ext cx="8018780" cy="2105705"/>
          </a:xfrm>
          <a:prstGeom prst="rect">
            <a:avLst/>
          </a:prstGeom>
        </p:spPr>
        <p:txBody>
          <a:bodyPr vert="horz" wrap="square" lIns="0" tIns="12700" rIns="0" bIns="0" rtlCol="0">
            <a:spAutoFit/>
          </a:bodyPr>
          <a:lstStyle/>
          <a:p>
            <a:pPr marL="12700">
              <a:lnSpc>
                <a:spcPct val="100000"/>
              </a:lnSpc>
              <a:spcBef>
                <a:spcPts val="100"/>
              </a:spcBef>
            </a:pPr>
            <a:r>
              <a:rPr sz="3800" dirty="0">
                <a:solidFill>
                  <a:srgbClr val="499CC2"/>
                </a:solidFill>
                <a:latin typeface="Arial"/>
                <a:cs typeface="Arial"/>
              </a:rPr>
              <a:t>New KRACKs in the </a:t>
            </a:r>
            <a:r>
              <a:rPr sz="3800" spc="-45" dirty="0">
                <a:solidFill>
                  <a:srgbClr val="499CC2"/>
                </a:solidFill>
                <a:latin typeface="Arial"/>
                <a:cs typeface="Arial"/>
              </a:rPr>
              <a:t>802.11</a:t>
            </a:r>
            <a:r>
              <a:rPr sz="3800" spc="-65" dirty="0">
                <a:solidFill>
                  <a:srgbClr val="499CC2"/>
                </a:solidFill>
                <a:latin typeface="Arial"/>
                <a:cs typeface="Arial"/>
              </a:rPr>
              <a:t> </a:t>
            </a:r>
            <a:r>
              <a:rPr sz="3800" dirty="0" smtClean="0">
                <a:solidFill>
                  <a:srgbClr val="499CC2"/>
                </a:solidFill>
                <a:latin typeface="Arial"/>
                <a:cs typeface="Arial"/>
              </a:rPr>
              <a:t>Standard</a:t>
            </a:r>
            <a:r>
              <a:rPr lang="en-US" sz="3800" dirty="0">
                <a:latin typeface="Arial"/>
                <a:cs typeface="Arial"/>
              </a:rPr>
              <a:t/>
            </a:r>
            <a:br>
              <a:rPr lang="en-US" sz="3800" dirty="0">
                <a:latin typeface="Arial"/>
                <a:cs typeface="Arial"/>
              </a:rPr>
            </a:br>
            <a:r>
              <a:rPr lang="en-US" sz="3800" dirty="0">
                <a:latin typeface="Arial"/>
                <a:cs typeface="Arial"/>
              </a:rPr>
              <a:t/>
            </a:r>
            <a:br>
              <a:rPr lang="en-US" sz="3800" dirty="0">
                <a:latin typeface="Arial"/>
                <a:cs typeface="Arial"/>
              </a:rPr>
            </a:br>
            <a:r>
              <a:rPr lang="en-US" sz="2000" dirty="0">
                <a:solidFill>
                  <a:srgbClr val="252525"/>
                </a:solidFill>
                <a:latin typeface="Arial"/>
                <a:cs typeface="Arial"/>
              </a:rPr>
              <a:t/>
            </a:r>
            <a:br>
              <a:rPr lang="en-US" sz="2000" dirty="0">
                <a:solidFill>
                  <a:srgbClr val="252525"/>
                </a:solidFill>
                <a:latin typeface="Arial"/>
                <a:cs typeface="Arial"/>
              </a:rPr>
            </a:br>
            <a:r>
              <a:rPr lang="en-US" sz="2000" dirty="0" smtClean="0">
                <a:solidFill>
                  <a:schemeClr val="bg1">
                    <a:lumMod val="50000"/>
                  </a:schemeClr>
                </a:solidFill>
                <a:latin typeface="Arial"/>
                <a:cs typeface="Arial"/>
              </a:rPr>
              <a:t>ACM SIGSAC Conference on Computer and Communications Security</a:t>
            </a:r>
            <a:br>
              <a:rPr lang="en-US" sz="2000" dirty="0" smtClean="0">
                <a:solidFill>
                  <a:schemeClr val="bg1">
                    <a:lumMod val="50000"/>
                  </a:schemeClr>
                </a:solidFill>
                <a:latin typeface="Arial"/>
                <a:cs typeface="Arial"/>
              </a:rPr>
            </a:br>
            <a:r>
              <a:rPr sz="2000" spc="-25" dirty="0" smtClean="0">
                <a:solidFill>
                  <a:schemeClr val="bg1">
                    <a:lumMod val="50000"/>
                  </a:schemeClr>
                </a:solidFill>
                <a:latin typeface="Arial"/>
                <a:cs typeface="Arial"/>
              </a:rPr>
              <a:t>Toronto</a:t>
            </a:r>
            <a:r>
              <a:rPr sz="2000" spc="-25" dirty="0">
                <a:solidFill>
                  <a:schemeClr val="bg1">
                    <a:lumMod val="50000"/>
                  </a:schemeClr>
                </a:solidFill>
                <a:latin typeface="Arial"/>
                <a:cs typeface="Arial"/>
              </a:rPr>
              <a:t>, </a:t>
            </a:r>
            <a:r>
              <a:rPr sz="2000" dirty="0">
                <a:solidFill>
                  <a:schemeClr val="bg1">
                    <a:lumMod val="50000"/>
                  </a:schemeClr>
                </a:solidFill>
                <a:latin typeface="Arial"/>
                <a:cs typeface="Arial"/>
              </a:rPr>
              <a:t>Canada, 16 October</a:t>
            </a:r>
            <a:r>
              <a:rPr sz="2000" spc="-100" dirty="0">
                <a:solidFill>
                  <a:schemeClr val="bg1">
                    <a:lumMod val="50000"/>
                  </a:schemeClr>
                </a:solidFill>
                <a:latin typeface="Arial"/>
                <a:cs typeface="Arial"/>
              </a:rPr>
              <a:t> </a:t>
            </a:r>
            <a:r>
              <a:rPr sz="2000" dirty="0">
                <a:solidFill>
                  <a:schemeClr val="bg1">
                    <a:lumMod val="50000"/>
                  </a:schemeClr>
                </a:solidFill>
                <a:latin typeface="Arial"/>
                <a:cs typeface="Arial"/>
              </a:rPr>
              <a:t>2018</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Handshake</a:t>
            </a:r>
            <a:endParaRPr lang="en-US" sz="3000" dirty="0"/>
          </a:p>
        </p:txBody>
      </p:sp>
      <p:pic>
        <p:nvPicPr>
          <p:cNvPr id="5" name="Picture 8" descr="C:\Users\N1363l\Desktop\handshake\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1118" y="2461046"/>
            <a:ext cx="878588" cy="4181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C:\Users\N1363l\Desktop\handshak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2461046"/>
            <a:ext cx="970950" cy="4155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N1363l\Desktop\handshake\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2461046"/>
            <a:ext cx="930004" cy="41550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1363l\Desktop\handshake\0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1374124"/>
            <a:ext cx="5257800" cy="235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829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Handshake</a:t>
            </a:r>
            <a:endParaRPr lang="en-US" sz="3000" dirty="0"/>
          </a:p>
        </p:txBody>
      </p:sp>
      <p:pic>
        <p:nvPicPr>
          <p:cNvPr id="5" name="Picture 8" descr="C:\Users\N1363l\Desktop\handshake\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2781" y="862988"/>
            <a:ext cx="1508819" cy="718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C:\Users\N1363l\Desktop\handshak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368" y="862988"/>
            <a:ext cx="1678203" cy="7181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N1363l\Desktop\handshake\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1200" y="862988"/>
            <a:ext cx="1607432" cy="71816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1363l\Desktop\handshake\0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862987"/>
            <a:ext cx="1600200" cy="71816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N1363l\Desktop\handshake\0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5888" y="2038350"/>
            <a:ext cx="6372225"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5915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Handshake</a:t>
            </a:r>
            <a:endParaRPr lang="en-US" sz="3000" dirty="0"/>
          </a:p>
        </p:txBody>
      </p:sp>
      <p:pic>
        <p:nvPicPr>
          <p:cNvPr id="5" name="Picture 8" descr="C:\Users\N1363l\Desktop\handshake\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3851" y="887742"/>
            <a:ext cx="1485349" cy="7069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C:\Users\N1363l\Desktop\handshak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699" y="876571"/>
            <a:ext cx="1652101" cy="7069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N1363l\Desktop\handshake\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5000" y="876571"/>
            <a:ext cx="1582430" cy="70699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1363l\Desktop\handshake\0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78982" y="887742"/>
            <a:ext cx="1550418" cy="69582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N1363l\Desktop\handshake\0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5600" y="887741"/>
            <a:ext cx="1592516" cy="706991"/>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N1363l\Desktop\handshake\0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1137" y="1962150"/>
            <a:ext cx="61817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93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Handshake</a:t>
            </a:r>
            <a:endParaRPr lang="en-US" sz="3000" dirty="0"/>
          </a:p>
        </p:txBody>
      </p:sp>
      <p:pic>
        <p:nvPicPr>
          <p:cNvPr id="5" name="Picture 8" descr="C:\Users\N1363l\Desktop\handshake\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919877"/>
            <a:ext cx="1350318" cy="64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C:\Users\N1363l\Desktop\handshak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654" y="908706"/>
            <a:ext cx="1501910" cy="6427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N1363l\Desktop\handshake\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5627" y="908706"/>
            <a:ext cx="1438573" cy="64272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1363l\Desktop\handshake\0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0329" y="919370"/>
            <a:ext cx="1409471" cy="63256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N1363l\Desktop\handshake\0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58" y="919876"/>
            <a:ext cx="1447742" cy="64272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N1363l\Desktop\handshake\0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00" y="920173"/>
            <a:ext cx="1383030" cy="63930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N1363l\Desktop\handshake\0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2316" y="2038350"/>
            <a:ext cx="6296025"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27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Handshake</a:t>
            </a:r>
            <a:endParaRPr lang="en-US" sz="3000" dirty="0"/>
          </a:p>
        </p:txBody>
      </p:sp>
      <p:pic>
        <p:nvPicPr>
          <p:cNvPr id="5" name="Picture 8" descr="C:\Users\N1363l\Desktop\handshake\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919877"/>
            <a:ext cx="1350318" cy="64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C:\Users\N1363l\Desktop\handshak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654" y="908706"/>
            <a:ext cx="1501910" cy="6427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N1363l\Desktop\handshake\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5627" y="908706"/>
            <a:ext cx="1438573" cy="64272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1363l\Desktop\handshake\0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0329" y="919370"/>
            <a:ext cx="1409471" cy="63256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N1363l\Desktop\handshake\0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58" y="919876"/>
            <a:ext cx="1447742" cy="64272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N1363l\Desktop\handshake\0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00" y="920173"/>
            <a:ext cx="1383030" cy="63930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N1363l\Desktop\handshake\0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0654" y="1863072"/>
            <a:ext cx="1501909" cy="67938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N1363l\Desktop\handshake\08.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0225" y="1962150"/>
            <a:ext cx="62769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1050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Handshake</a:t>
            </a:r>
            <a:endParaRPr lang="en-US" sz="3000" dirty="0"/>
          </a:p>
        </p:txBody>
      </p:sp>
      <p:pic>
        <p:nvPicPr>
          <p:cNvPr id="5" name="Picture 8" descr="C:\Users\N1363l\Desktop\handshake\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919877"/>
            <a:ext cx="1350318" cy="6427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C:\Users\N1363l\Desktop\handshak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0654" y="908706"/>
            <a:ext cx="1501910" cy="6427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N1363l\Desktop\handshake\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5627" y="908706"/>
            <a:ext cx="1438573" cy="64272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1363l\Desktop\handshake\0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0329" y="919370"/>
            <a:ext cx="1409471" cy="63256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N1363l\Desktop\handshake\0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58" y="919876"/>
            <a:ext cx="1447742" cy="64272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N1363l\Desktop\handshake\0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000" y="920173"/>
            <a:ext cx="1383030" cy="63930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Users\N1363l\Desktop\handshake\0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0654" y="1863072"/>
            <a:ext cx="1501909" cy="67938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Users\N1363l\Desktop\handshake\08.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72375" y="1863073"/>
            <a:ext cx="1528025" cy="67938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C:\Users\N1363l\Desktop\handshake\09.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52800" y="2487548"/>
            <a:ext cx="5715000" cy="2522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825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Temporal keys WPA2</a:t>
            </a:r>
            <a:endParaRPr lang="en-US" sz="3000" dirty="0"/>
          </a:p>
        </p:txBody>
      </p:sp>
      <p:sp>
        <p:nvSpPr>
          <p:cNvPr id="6" name="TextBox 5"/>
          <p:cNvSpPr txBox="1"/>
          <p:nvPr/>
        </p:nvSpPr>
        <p:spPr>
          <a:xfrm>
            <a:off x="381000" y="990421"/>
            <a:ext cx="8534400" cy="1200329"/>
          </a:xfrm>
          <a:prstGeom prst="rect">
            <a:avLst/>
          </a:prstGeom>
          <a:noFill/>
          <a:ln>
            <a:solidFill>
              <a:srgbClr val="00B0F0"/>
            </a:solidFill>
          </a:ln>
        </p:spPr>
        <p:txBody>
          <a:bodyPr wrap="square" rtlCol="0">
            <a:spAutoFit/>
          </a:bodyPr>
          <a:lstStyle/>
          <a:p>
            <a:r>
              <a:rPr lang="en-US" dirty="0" smtClean="0"/>
              <a:t>PTK : Pairwise Transient Key</a:t>
            </a:r>
          </a:p>
          <a:p>
            <a:pPr marL="285750" indent="-285750">
              <a:buFont typeface="Arial" pitchFamily="34" charset="0"/>
              <a:buChar char="•"/>
            </a:pPr>
            <a:r>
              <a:rPr lang="en-US" dirty="0" smtClean="0"/>
              <a:t>Protects unicast communications between AP and client</a:t>
            </a:r>
          </a:p>
          <a:p>
            <a:pPr marL="285750" indent="-285750">
              <a:buFont typeface="Arial" pitchFamily="34" charset="0"/>
              <a:buChar char="•"/>
            </a:pPr>
            <a:r>
              <a:rPr lang="en-US" dirty="0" smtClean="0"/>
              <a:t>Generated using EAPOL 4-way Handshake</a:t>
            </a:r>
          </a:p>
          <a:p>
            <a:pPr marL="742950" lvl="1" indent="-285750">
              <a:buFont typeface="Arial" pitchFamily="34" charset="0"/>
              <a:buChar char="•"/>
            </a:pPr>
            <a:r>
              <a:rPr lang="en-US" dirty="0" smtClean="0"/>
              <a:t>PTK = Function of (</a:t>
            </a:r>
            <a:r>
              <a:rPr lang="en-US" dirty="0" err="1" smtClean="0"/>
              <a:t>PMK,Nonce</a:t>
            </a:r>
            <a:r>
              <a:rPr lang="en-US" dirty="0" smtClean="0"/>
              <a:t>(</a:t>
            </a:r>
            <a:r>
              <a:rPr lang="en-US" dirty="0" err="1" smtClean="0"/>
              <a:t>Aonce</a:t>
            </a:r>
            <a:r>
              <a:rPr lang="en-US" dirty="0" smtClean="0"/>
              <a:t>), Nonce(</a:t>
            </a:r>
            <a:r>
              <a:rPr lang="en-US" dirty="0" err="1" smtClean="0"/>
              <a:t>Sonce</a:t>
            </a:r>
            <a:r>
              <a:rPr lang="en-US" dirty="0" smtClean="0"/>
              <a:t>), MAC </a:t>
            </a:r>
            <a:r>
              <a:rPr lang="en-US" dirty="0" err="1" smtClean="0"/>
              <a:t>Adr</a:t>
            </a:r>
            <a:r>
              <a:rPr lang="en-US" dirty="0" smtClean="0"/>
              <a:t>)</a:t>
            </a:r>
            <a:endParaRPr lang="en-US" dirty="0"/>
          </a:p>
        </p:txBody>
      </p:sp>
      <p:sp>
        <p:nvSpPr>
          <p:cNvPr id="7" name="TextBox 6"/>
          <p:cNvSpPr txBox="1"/>
          <p:nvPr/>
        </p:nvSpPr>
        <p:spPr>
          <a:xfrm>
            <a:off x="381000" y="2410420"/>
            <a:ext cx="8534400" cy="923330"/>
          </a:xfrm>
          <a:prstGeom prst="rect">
            <a:avLst/>
          </a:prstGeom>
          <a:noFill/>
          <a:ln>
            <a:solidFill>
              <a:srgbClr val="00B0F0"/>
            </a:solidFill>
          </a:ln>
        </p:spPr>
        <p:txBody>
          <a:bodyPr wrap="square" rtlCol="0">
            <a:spAutoFit/>
          </a:bodyPr>
          <a:lstStyle/>
          <a:p>
            <a:r>
              <a:rPr lang="en-US" dirty="0"/>
              <a:t>G</a:t>
            </a:r>
            <a:r>
              <a:rPr lang="en-US" dirty="0" smtClean="0"/>
              <a:t>TK : Group Transient Key</a:t>
            </a:r>
          </a:p>
          <a:p>
            <a:pPr marL="285750" indent="-285750">
              <a:buFont typeface="Arial" pitchFamily="34" charset="0"/>
              <a:buChar char="•"/>
            </a:pPr>
            <a:r>
              <a:rPr lang="en-US" dirty="0" smtClean="0"/>
              <a:t>Protects broadcast/multicast communications from AP to clients</a:t>
            </a:r>
          </a:p>
          <a:p>
            <a:pPr marL="285750" indent="-285750">
              <a:buFont typeface="Arial" pitchFamily="34" charset="0"/>
              <a:buChar char="•"/>
            </a:pPr>
            <a:r>
              <a:rPr lang="en-US" dirty="0" smtClean="0"/>
              <a:t>Transported from AP to client in EAPOL 4-way Handshake or Group 2-way Handshake</a:t>
            </a:r>
            <a:endParaRPr lang="en-US" dirty="0"/>
          </a:p>
        </p:txBody>
      </p:sp>
      <p:sp>
        <p:nvSpPr>
          <p:cNvPr id="9" name="TextBox 8"/>
          <p:cNvSpPr txBox="1"/>
          <p:nvPr/>
        </p:nvSpPr>
        <p:spPr>
          <a:xfrm>
            <a:off x="381000" y="3553420"/>
            <a:ext cx="8534400" cy="1477328"/>
          </a:xfrm>
          <a:prstGeom prst="rect">
            <a:avLst/>
          </a:prstGeom>
          <a:noFill/>
          <a:ln>
            <a:solidFill>
              <a:srgbClr val="00B0F0"/>
            </a:solidFill>
          </a:ln>
        </p:spPr>
        <p:txBody>
          <a:bodyPr wrap="square" rtlCol="0">
            <a:spAutoFit/>
          </a:bodyPr>
          <a:lstStyle/>
          <a:p>
            <a:r>
              <a:rPr lang="en-US" dirty="0" smtClean="0"/>
              <a:t>IGTK : Integrity Group Transient Key</a:t>
            </a:r>
          </a:p>
          <a:p>
            <a:pPr marL="285750" indent="-285750">
              <a:buFont typeface="Arial" pitchFamily="34" charset="0"/>
              <a:buChar char="•"/>
            </a:pPr>
            <a:r>
              <a:rPr lang="en-US" dirty="0" smtClean="0"/>
              <a:t>Protects broadcast/multicast management frames (MFP)from AP to clients</a:t>
            </a:r>
          </a:p>
          <a:p>
            <a:pPr marL="285750" indent="-285750">
              <a:buFont typeface="Arial" pitchFamily="34" charset="0"/>
              <a:buChar char="•"/>
            </a:pPr>
            <a:r>
              <a:rPr lang="en-US" dirty="0" smtClean="0"/>
              <a:t>Transported from AP to client in EAPOL 4-way Handshake or Group 2-way Handshake</a:t>
            </a:r>
          </a:p>
          <a:p>
            <a:pPr marL="285750" indent="-285750">
              <a:buFont typeface="Arial" pitchFamily="34" charset="0"/>
              <a:buChar char="•"/>
            </a:pPr>
            <a:r>
              <a:rPr lang="en-US" dirty="0"/>
              <a:t>U</a:t>
            </a:r>
            <a:r>
              <a:rPr lang="en-US" dirty="0" smtClean="0"/>
              <a:t>sed </a:t>
            </a:r>
            <a:r>
              <a:rPr lang="en-US" dirty="0"/>
              <a:t>for integrity check of broadcast/multicast management frames and is used to compute the MIC for Broadcast/multicast </a:t>
            </a:r>
            <a:r>
              <a:rPr lang="en-US" dirty="0" smtClean="0"/>
              <a:t>frames.</a:t>
            </a:r>
            <a:endParaRPr lang="en-US" dirty="0"/>
          </a:p>
        </p:txBody>
      </p:sp>
    </p:spTree>
    <p:extLst>
      <p:ext uri="{BB962C8B-B14F-4D97-AF65-F5344CB8AC3E}">
        <p14:creationId xmlns:p14="http://schemas.microsoft.com/office/powerpoint/2010/main" val="29702357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68295" y="1710689"/>
            <a:ext cx="5904865" cy="1427480"/>
          </a:xfrm>
          <a:prstGeom prst="rect">
            <a:avLst/>
          </a:prstGeom>
        </p:spPr>
        <p:txBody>
          <a:bodyPr vert="horz" wrap="square" lIns="0" tIns="12065" rIns="0" bIns="0" rtlCol="0">
            <a:spAutoFit/>
          </a:bodyPr>
          <a:lstStyle/>
          <a:p>
            <a:pPr marL="12700" marR="5080">
              <a:lnSpc>
                <a:spcPct val="100000"/>
              </a:lnSpc>
              <a:spcBef>
                <a:spcPts val="95"/>
              </a:spcBef>
            </a:pPr>
            <a:r>
              <a:rPr sz="4600" b="1" spc="-5" dirty="0">
                <a:latin typeface="Arial"/>
                <a:cs typeface="Arial"/>
              </a:rPr>
              <a:t>Key reinstallations in  the 4-way</a:t>
            </a:r>
            <a:r>
              <a:rPr sz="4600" b="1" spc="-10" dirty="0">
                <a:latin typeface="Arial"/>
                <a:cs typeface="Arial"/>
              </a:rPr>
              <a:t> </a:t>
            </a:r>
            <a:r>
              <a:rPr sz="4600" b="1" spc="-5" dirty="0">
                <a:latin typeface="Arial"/>
                <a:cs typeface="Arial"/>
              </a:rPr>
              <a:t>handshake</a:t>
            </a:r>
            <a:endParaRPr sz="4600">
              <a:latin typeface="Arial"/>
              <a:cs typeface="Arial"/>
            </a:endParaRPr>
          </a:p>
        </p:txBody>
      </p:sp>
      <p:sp>
        <p:nvSpPr>
          <p:cNvPr id="3" name="object 3"/>
          <p:cNvSpPr/>
          <p:nvPr/>
        </p:nvSpPr>
        <p:spPr>
          <a:xfrm>
            <a:off x="391668" y="1101852"/>
            <a:ext cx="2113788" cy="268833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17</a:t>
            </a:fld>
            <a:endParaRPr spc="-5"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4274820" cy="482600"/>
          </a:xfrm>
          <a:prstGeom prst="rect">
            <a:avLst/>
          </a:prstGeom>
        </p:spPr>
        <p:txBody>
          <a:bodyPr vert="horz" wrap="square" lIns="0" tIns="12700" rIns="0" bIns="0" rtlCol="0">
            <a:spAutoFit/>
          </a:bodyPr>
          <a:lstStyle/>
          <a:p>
            <a:pPr marL="12700">
              <a:lnSpc>
                <a:spcPct val="100000"/>
              </a:lnSpc>
              <a:spcBef>
                <a:spcPts val="100"/>
              </a:spcBef>
            </a:pPr>
            <a:r>
              <a:rPr sz="3000" spc="-45" dirty="0"/>
              <a:t>WPA2: </a:t>
            </a:r>
            <a:r>
              <a:rPr sz="3000" spc="-5" dirty="0"/>
              <a:t>4-way</a:t>
            </a:r>
            <a:r>
              <a:rPr sz="3000" spc="10" dirty="0"/>
              <a:t> </a:t>
            </a:r>
            <a:r>
              <a:rPr sz="3000" spc="-5" dirty="0"/>
              <a:t>handshake</a:t>
            </a:r>
            <a:endParaRPr sz="3000" dirty="0"/>
          </a:p>
        </p:txBody>
      </p:sp>
      <p:sp>
        <p:nvSpPr>
          <p:cNvPr id="3" name="object 3"/>
          <p:cNvSpPr txBox="1"/>
          <p:nvPr/>
        </p:nvSpPr>
        <p:spPr>
          <a:xfrm>
            <a:off x="1314703" y="914857"/>
            <a:ext cx="644652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Used </a:t>
            </a:r>
            <a:r>
              <a:rPr sz="2400" dirty="0">
                <a:latin typeface="Arial"/>
                <a:cs typeface="Arial"/>
              </a:rPr>
              <a:t>to </a:t>
            </a:r>
            <a:r>
              <a:rPr sz="2400" spc="-5" dirty="0">
                <a:latin typeface="Arial"/>
                <a:cs typeface="Arial"/>
              </a:rPr>
              <a:t>connect </a:t>
            </a:r>
            <a:r>
              <a:rPr sz="2400" dirty="0">
                <a:latin typeface="Arial"/>
                <a:cs typeface="Arial"/>
              </a:rPr>
              <a:t>to </a:t>
            </a:r>
            <a:r>
              <a:rPr sz="2400" spc="-5" dirty="0">
                <a:latin typeface="Arial"/>
                <a:cs typeface="Arial"/>
              </a:rPr>
              <a:t>any </a:t>
            </a:r>
            <a:r>
              <a:rPr sz="2400" dirty="0">
                <a:latin typeface="Arial"/>
                <a:cs typeface="Arial"/>
              </a:rPr>
              <a:t>protected Wi-Fi</a:t>
            </a:r>
            <a:r>
              <a:rPr sz="2400" spc="-15" dirty="0">
                <a:latin typeface="Arial"/>
                <a:cs typeface="Arial"/>
              </a:rPr>
              <a:t> </a:t>
            </a:r>
            <a:r>
              <a:rPr sz="2400" spc="-5" dirty="0">
                <a:latin typeface="Arial"/>
                <a:cs typeface="Arial"/>
              </a:rPr>
              <a:t>network</a:t>
            </a:r>
            <a:endParaRPr sz="2400" dirty="0">
              <a:latin typeface="Arial"/>
              <a:cs typeface="Arial"/>
            </a:endParaRPr>
          </a:p>
        </p:txBody>
      </p:sp>
      <p:sp>
        <p:nvSpPr>
          <p:cNvPr id="4" name="object 4"/>
          <p:cNvSpPr/>
          <p:nvPr/>
        </p:nvSpPr>
        <p:spPr>
          <a:xfrm>
            <a:off x="5586984" y="1900427"/>
            <a:ext cx="2055875" cy="125120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5157342" y="3550666"/>
            <a:ext cx="3007360" cy="757555"/>
          </a:xfrm>
          <a:prstGeom prst="rect">
            <a:avLst/>
          </a:prstGeom>
        </p:spPr>
        <p:txBody>
          <a:bodyPr vert="horz" wrap="square" lIns="0" tIns="12700" rIns="0" bIns="0" rtlCol="0">
            <a:spAutoFit/>
          </a:bodyPr>
          <a:lstStyle/>
          <a:p>
            <a:pPr marL="36830" marR="5080" indent="-24765">
              <a:lnSpc>
                <a:spcPct val="100000"/>
              </a:lnSpc>
              <a:spcBef>
                <a:spcPts val="100"/>
              </a:spcBef>
            </a:pPr>
            <a:r>
              <a:rPr sz="2400" spc="-5" dirty="0">
                <a:latin typeface="Arial"/>
                <a:cs typeface="Arial"/>
              </a:rPr>
              <a:t>Negotiates </a:t>
            </a:r>
            <a:r>
              <a:rPr sz="2400" dirty="0">
                <a:latin typeface="Arial"/>
                <a:cs typeface="Arial"/>
              </a:rPr>
              <a:t>fresh</a:t>
            </a:r>
            <a:r>
              <a:rPr sz="2400" spc="-40" dirty="0">
                <a:latin typeface="Arial"/>
                <a:cs typeface="Arial"/>
              </a:rPr>
              <a:t> </a:t>
            </a:r>
            <a:r>
              <a:rPr sz="2400" spc="-5" dirty="0">
                <a:latin typeface="Arial"/>
                <a:cs typeface="Arial"/>
              </a:rPr>
              <a:t>PTK:  pairwise transient</a:t>
            </a:r>
            <a:r>
              <a:rPr sz="2400" spc="5" dirty="0">
                <a:latin typeface="Arial"/>
                <a:cs typeface="Arial"/>
              </a:rPr>
              <a:t> </a:t>
            </a:r>
            <a:r>
              <a:rPr sz="2400" dirty="0">
                <a:latin typeface="Arial"/>
                <a:cs typeface="Arial"/>
              </a:rPr>
              <a:t>key</a:t>
            </a:r>
            <a:endParaRPr sz="2400">
              <a:latin typeface="Arial"/>
              <a:cs typeface="Arial"/>
            </a:endParaRPr>
          </a:p>
        </p:txBody>
      </p:sp>
      <p:sp>
        <p:nvSpPr>
          <p:cNvPr id="6" name="object 6"/>
          <p:cNvSpPr/>
          <p:nvPr/>
        </p:nvSpPr>
        <p:spPr>
          <a:xfrm>
            <a:off x="1719072" y="1697735"/>
            <a:ext cx="2008631" cy="1656588"/>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1308353" y="3550666"/>
            <a:ext cx="29210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Mutual</a:t>
            </a:r>
            <a:r>
              <a:rPr sz="2400" spc="-25" dirty="0">
                <a:latin typeface="Arial"/>
                <a:cs typeface="Arial"/>
              </a:rPr>
              <a:t> </a:t>
            </a:r>
            <a:r>
              <a:rPr sz="2400" spc="-5" dirty="0">
                <a:latin typeface="Arial"/>
                <a:cs typeface="Arial"/>
              </a:rPr>
              <a:t>authentication</a:t>
            </a:r>
            <a:endParaRPr sz="24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18</a:t>
            </a:fld>
            <a:endParaRPr spc="-5"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4759325" cy="482600"/>
          </a:xfrm>
          <a:prstGeom prst="rect">
            <a:avLst/>
          </a:prstGeom>
        </p:spPr>
        <p:txBody>
          <a:bodyPr vert="horz" wrap="square" lIns="0" tIns="12700" rIns="0" bIns="0" rtlCol="0">
            <a:spAutoFit/>
          </a:bodyPr>
          <a:lstStyle/>
          <a:p>
            <a:pPr marL="12700">
              <a:lnSpc>
                <a:spcPct val="100000"/>
              </a:lnSpc>
              <a:spcBef>
                <a:spcPts val="100"/>
              </a:spcBef>
            </a:pPr>
            <a:r>
              <a:rPr sz="3000" spc="-45" dirty="0"/>
              <a:t>WPA2: </a:t>
            </a:r>
            <a:r>
              <a:rPr sz="3000" spc="-5" dirty="0"/>
              <a:t>Encryption</a:t>
            </a:r>
            <a:r>
              <a:rPr sz="3000" spc="20" dirty="0"/>
              <a:t> </a:t>
            </a:r>
            <a:r>
              <a:rPr sz="3000" spc="-5" dirty="0"/>
              <a:t>algorithm</a:t>
            </a:r>
            <a:endParaRPr sz="3000" dirty="0"/>
          </a:p>
        </p:txBody>
      </p:sp>
      <p:sp>
        <p:nvSpPr>
          <p:cNvPr id="3" name="object 3"/>
          <p:cNvSpPr/>
          <p:nvPr/>
        </p:nvSpPr>
        <p:spPr>
          <a:xfrm>
            <a:off x="5291328" y="2074164"/>
            <a:ext cx="3758183" cy="51054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994397" y="1594866"/>
            <a:ext cx="355600" cy="355600"/>
          </a:xfrm>
          <a:custGeom>
            <a:avLst/>
            <a:gdLst/>
            <a:ahLst/>
            <a:cxnLst/>
            <a:rect l="l" t="t" r="r" b="b"/>
            <a:pathLst>
              <a:path w="355600" h="355600">
                <a:moveTo>
                  <a:pt x="177546" y="0"/>
                </a:moveTo>
                <a:lnTo>
                  <a:pt x="130351" y="6342"/>
                </a:lnTo>
                <a:lnTo>
                  <a:pt x="87940" y="24242"/>
                </a:lnTo>
                <a:lnTo>
                  <a:pt x="52006" y="52006"/>
                </a:lnTo>
                <a:lnTo>
                  <a:pt x="24242" y="87940"/>
                </a:lnTo>
                <a:lnTo>
                  <a:pt x="6342" y="130351"/>
                </a:lnTo>
                <a:lnTo>
                  <a:pt x="0" y="177546"/>
                </a:lnTo>
                <a:lnTo>
                  <a:pt x="6342" y="224740"/>
                </a:lnTo>
                <a:lnTo>
                  <a:pt x="24242" y="267151"/>
                </a:lnTo>
                <a:lnTo>
                  <a:pt x="52006" y="303085"/>
                </a:lnTo>
                <a:lnTo>
                  <a:pt x="87940" y="330849"/>
                </a:lnTo>
                <a:lnTo>
                  <a:pt x="130351" y="348749"/>
                </a:lnTo>
                <a:lnTo>
                  <a:pt x="177546" y="355092"/>
                </a:lnTo>
                <a:lnTo>
                  <a:pt x="224740" y="348749"/>
                </a:lnTo>
                <a:lnTo>
                  <a:pt x="267151" y="330849"/>
                </a:lnTo>
                <a:lnTo>
                  <a:pt x="303085" y="303085"/>
                </a:lnTo>
                <a:lnTo>
                  <a:pt x="330849" y="267151"/>
                </a:lnTo>
                <a:lnTo>
                  <a:pt x="348749" y="224740"/>
                </a:lnTo>
                <a:lnTo>
                  <a:pt x="355092" y="177546"/>
                </a:lnTo>
                <a:lnTo>
                  <a:pt x="348749" y="130351"/>
                </a:lnTo>
                <a:lnTo>
                  <a:pt x="330849" y="87940"/>
                </a:lnTo>
                <a:lnTo>
                  <a:pt x="303085" y="52006"/>
                </a:lnTo>
                <a:lnTo>
                  <a:pt x="267151" y="24242"/>
                </a:lnTo>
                <a:lnTo>
                  <a:pt x="224740" y="6342"/>
                </a:lnTo>
                <a:lnTo>
                  <a:pt x="177546" y="0"/>
                </a:lnTo>
                <a:close/>
              </a:path>
            </a:pathLst>
          </a:custGeom>
          <a:solidFill>
            <a:srgbClr val="92DBCE"/>
          </a:solidFill>
        </p:spPr>
        <p:txBody>
          <a:bodyPr wrap="square" lIns="0" tIns="0" rIns="0" bIns="0" rtlCol="0"/>
          <a:lstStyle/>
          <a:p>
            <a:endParaRPr/>
          </a:p>
        </p:txBody>
      </p:sp>
      <p:sp>
        <p:nvSpPr>
          <p:cNvPr id="5" name="object 5"/>
          <p:cNvSpPr/>
          <p:nvPr/>
        </p:nvSpPr>
        <p:spPr>
          <a:xfrm>
            <a:off x="7171943" y="1594866"/>
            <a:ext cx="0" cy="355600"/>
          </a:xfrm>
          <a:custGeom>
            <a:avLst/>
            <a:gdLst/>
            <a:ahLst/>
            <a:cxnLst/>
            <a:rect l="l" t="t" r="r" b="b"/>
            <a:pathLst>
              <a:path h="355600">
                <a:moveTo>
                  <a:pt x="0" y="0"/>
                </a:moveTo>
                <a:lnTo>
                  <a:pt x="0" y="355092"/>
                </a:lnTo>
              </a:path>
            </a:pathLst>
          </a:custGeom>
          <a:ln w="25908">
            <a:solidFill>
              <a:srgbClr val="358F7D"/>
            </a:solidFill>
          </a:ln>
        </p:spPr>
        <p:txBody>
          <a:bodyPr wrap="square" lIns="0" tIns="0" rIns="0" bIns="0" rtlCol="0"/>
          <a:lstStyle/>
          <a:p>
            <a:endParaRPr/>
          </a:p>
        </p:txBody>
      </p:sp>
      <p:sp>
        <p:nvSpPr>
          <p:cNvPr id="6" name="object 6"/>
          <p:cNvSpPr/>
          <p:nvPr/>
        </p:nvSpPr>
        <p:spPr>
          <a:xfrm>
            <a:off x="6994397" y="1772411"/>
            <a:ext cx="355600" cy="0"/>
          </a:xfrm>
          <a:custGeom>
            <a:avLst/>
            <a:gdLst/>
            <a:ahLst/>
            <a:cxnLst/>
            <a:rect l="l" t="t" r="r" b="b"/>
            <a:pathLst>
              <a:path w="355600">
                <a:moveTo>
                  <a:pt x="0" y="0"/>
                </a:moveTo>
                <a:lnTo>
                  <a:pt x="355092" y="0"/>
                </a:lnTo>
              </a:path>
            </a:pathLst>
          </a:custGeom>
          <a:ln w="25908">
            <a:solidFill>
              <a:srgbClr val="358F7D"/>
            </a:solidFill>
          </a:ln>
        </p:spPr>
        <p:txBody>
          <a:bodyPr wrap="square" lIns="0" tIns="0" rIns="0" bIns="0" rtlCol="0"/>
          <a:lstStyle/>
          <a:p>
            <a:endParaRPr/>
          </a:p>
        </p:txBody>
      </p:sp>
      <p:sp>
        <p:nvSpPr>
          <p:cNvPr id="7" name="object 7"/>
          <p:cNvSpPr/>
          <p:nvPr/>
        </p:nvSpPr>
        <p:spPr>
          <a:xfrm>
            <a:off x="6994397" y="1594866"/>
            <a:ext cx="355600" cy="355600"/>
          </a:xfrm>
          <a:custGeom>
            <a:avLst/>
            <a:gdLst/>
            <a:ahLst/>
            <a:cxnLst/>
            <a:rect l="l" t="t" r="r" b="b"/>
            <a:pathLst>
              <a:path w="355600" h="355600">
                <a:moveTo>
                  <a:pt x="0" y="177546"/>
                </a:moveTo>
                <a:lnTo>
                  <a:pt x="6342" y="130351"/>
                </a:lnTo>
                <a:lnTo>
                  <a:pt x="24242" y="87940"/>
                </a:lnTo>
                <a:lnTo>
                  <a:pt x="52006" y="52006"/>
                </a:lnTo>
                <a:lnTo>
                  <a:pt x="87940" y="24242"/>
                </a:lnTo>
                <a:lnTo>
                  <a:pt x="130351" y="6342"/>
                </a:lnTo>
                <a:lnTo>
                  <a:pt x="177546" y="0"/>
                </a:lnTo>
                <a:lnTo>
                  <a:pt x="224740" y="6342"/>
                </a:lnTo>
                <a:lnTo>
                  <a:pt x="267151" y="24242"/>
                </a:lnTo>
                <a:lnTo>
                  <a:pt x="303085" y="52006"/>
                </a:lnTo>
                <a:lnTo>
                  <a:pt x="330849" y="87940"/>
                </a:lnTo>
                <a:lnTo>
                  <a:pt x="348749" y="130351"/>
                </a:lnTo>
                <a:lnTo>
                  <a:pt x="355092" y="177546"/>
                </a:lnTo>
                <a:lnTo>
                  <a:pt x="348749" y="224740"/>
                </a:lnTo>
                <a:lnTo>
                  <a:pt x="330849" y="267151"/>
                </a:lnTo>
                <a:lnTo>
                  <a:pt x="303085" y="303085"/>
                </a:lnTo>
                <a:lnTo>
                  <a:pt x="267151" y="330849"/>
                </a:lnTo>
                <a:lnTo>
                  <a:pt x="224740" y="348749"/>
                </a:lnTo>
                <a:lnTo>
                  <a:pt x="177546" y="355092"/>
                </a:lnTo>
                <a:lnTo>
                  <a:pt x="130351" y="348749"/>
                </a:lnTo>
                <a:lnTo>
                  <a:pt x="87940" y="330849"/>
                </a:lnTo>
                <a:lnTo>
                  <a:pt x="52006" y="303085"/>
                </a:lnTo>
                <a:lnTo>
                  <a:pt x="24242" y="267151"/>
                </a:lnTo>
                <a:lnTo>
                  <a:pt x="6342" y="224740"/>
                </a:lnTo>
                <a:lnTo>
                  <a:pt x="0" y="177546"/>
                </a:lnTo>
                <a:close/>
              </a:path>
            </a:pathLst>
          </a:custGeom>
          <a:ln w="25908">
            <a:solidFill>
              <a:srgbClr val="358F7D"/>
            </a:solidFill>
          </a:ln>
        </p:spPr>
        <p:txBody>
          <a:bodyPr wrap="square" lIns="0" tIns="0" rIns="0" bIns="0" rtlCol="0"/>
          <a:lstStyle/>
          <a:p>
            <a:endParaRPr/>
          </a:p>
        </p:txBody>
      </p:sp>
      <p:sp>
        <p:nvSpPr>
          <p:cNvPr id="8" name="object 8"/>
          <p:cNvSpPr/>
          <p:nvPr/>
        </p:nvSpPr>
        <p:spPr>
          <a:xfrm>
            <a:off x="6280911" y="2179192"/>
            <a:ext cx="1778000" cy="341121"/>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5292090" y="954786"/>
            <a:ext cx="3758565" cy="504825"/>
          </a:xfrm>
          <a:prstGeom prst="rect">
            <a:avLst/>
          </a:prstGeom>
          <a:solidFill>
            <a:srgbClr val="4AC3AC"/>
          </a:solidFill>
          <a:ln w="25907">
            <a:solidFill>
              <a:srgbClr val="358F7D"/>
            </a:solidFill>
          </a:ln>
        </p:spPr>
        <p:txBody>
          <a:bodyPr vert="horz" wrap="square" lIns="0" tIns="28575" rIns="0" bIns="0" rtlCol="0">
            <a:spAutoFit/>
          </a:bodyPr>
          <a:lstStyle/>
          <a:p>
            <a:pPr marL="800100">
              <a:lnSpc>
                <a:spcPct val="100000"/>
              </a:lnSpc>
              <a:spcBef>
                <a:spcPts val="225"/>
              </a:spcBef>
            </a:pPr>
            <a:r>
              <a:rPr sz="2800" spc="-5" dirty="0">
                <a:solidFill>
                  <a:srgbClr val="FFFFFF"/>
                </a:solidFill>
                <a:latin typeface="Arial"/>
                <a:cs typeface="Arial"/>
              </a:rPr>
              <a:t>Plaintext</a:t>
            </a:r>
            <a:r>
              <a:rPr sz="2800" spc="-10" dirty="0">
                <a:solidFill>
                  <a:srgbClr val="FFFFFF"/>
                </a:solidFill>
                <a:latin typeface="Arial"/>
                <a:cs typeface="Arial"/>
              </a:rPr>
              <a:t> </a:t>
            </a:r>
            <a:r>
              <a:rPr sz="2800" spc="-5" dirty="0">
                <a:solidFill>
                  <a:srgbClr val="FFFFFF"/>
                </a:solidFill>
                <a:latin typeface="Arial"/>
                <a:cs typeface="Arial"/>
              </a:rPr>
              <a:t>data</a:t>
            </a:r>
            <a:endParaRPr sz="2800">
              <a:latin typeface="Arial"/>
              <a:cs typeface="Arial"/>
            </a:endParaRPr>
          </a:p>
        </p:txBody>
      </p:sp>
      <p:sp>
        <p:nvSpPr>
          <p:cNvPr id="10" name="object 10"/>
          <p:cNvSpPr txBox="1"/>
          <p:nvPr/>
        </p:nvSpPr>
        <p:spPr>
          <a:xfrm>
            <a:off x="361289" y="3927144"/>
            <a:ext cx="842010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Wingdings"/>
                <a:cs typeface="Wingdings"/>
              </a:rPr>
              <a:t></a:t>
            </a:r>
            <a:r>
              <a:rPr sz="2400" dirty="0">
                <a:latin typeface="Times New Roman"/>
                <a:cs typeface="Times New Roman"/>
              </a:rPr>
              <a:t> </a:t>
            </a:r>
            <a:r>
              <a:rPr sz="2400" spc="-5" dirty="0">
                <a:latin typeface="Arial"/>
                <a:cs typeface="Arial"/>
              </a:rPr>
              <a:t>Nonce </a:t>
            </a:r>
            <a:r>
              <a:rPr sz="2400" dirty="0">
                <a:latin typeface="Arial"/>
                <a:cs typeface="Arial"/>
              </a:rPr>
              <a:t>reuse </a:t>
            </a:r>
            <a:r>
              <a:rPr sz="2400" spc="-5" dirty="0">
                <a:latin typeface="Arial"/>
                <a:cs typeface="Arial"/>
              </a:rPr>
              <a:t>implies keystream reuse </a:t>
            </a:r>
            <a:r>
              <a:rPr sz="2400" dirty="0">
                <a:latin typeface="Arial"/>
                <a:cs typeface="Arial"/>
              </a:rPr>
              <a:t>(in </a:t>
            </a:r>
            <a:r>
              <a:rPr sz="2400" spc="-5" dirty="0">
                <a:latin typeface="Arial"/>
                <a:cs typeface="Arial"/>
              </a:rPr>
              <a:t>all </a:t>
            </a:r>
            <a:r>
              <a:rPr sz="2400" spc="-50" dirty="0">
                <a:latin typeface="Arial"/>
                <a:cs typeface="Arial"/>
              </a:rPr>
              <a:t>WPA2</a:t>
            </a:r>
            <a:r>
              <a:rPr sz="2400" spc="195" dirty="0">
                <a:latin typeface="Arial"/>
                <a:cs typeface="Arial"/>
              </a:rPr>
              <a:t> </a:t>
            </a:r>
            <a:r>
              <a:rPr sz="2400" spc="-5" dirty="0">
                <a:latin typeface="Arial"/>
                <a:cs typeface="Arial"/>
              </a:rPr>
              <a:t>ciphers)</a:t>
            </a:r>
            <a:endParaRPr sz="2400">
              <a:latin typeface="Arial"/>
              <a:cs typeface="Arial"/>
            </a:endParaRPr>
          </a:p>
        </p:txBody>
      </p:sp>
      <p:sp>
        <p:nvSpPr>
          <p:cNvPr id="11" name="object 11"/>
          <p:cNvSpPr/>
          <p:nvPr/>
        </p:nvSpPr>
        <p:spPr>
          <a:xfrm>
            <a:off x="6948678" y="2741167"/>
            <a:ext cx="443865" cy="99060"/>
          </a:xfrm>
          <a:custGeom>
            <a:avLst/>
            <a:gdLst/>
            <a:ahLst/>
            <a:cxnLst/>
            <a:rect l="l" t="t" r="r" b="b"/>
            <a:pathLst>
              <a:path w="443865" h="99060">
                <a:moveTo>
                  <a:pt x="443483" y="0"/>
                </a:moveTo>
                <a:lnTo>
                  <a:pt x="0" y="0"/>
                </a:lnTo>
                <a:lnTo>
                  <a:pt x="0" y="98551"/>
                </a:lnTo>
                <a:lnTo>
                  <a:pt x="443483" y="98551"/>
                </a:lnTo>
                <a:lnTo>
                  <a:pt x="443483" y="0"/>
                </a:lnTo>
                <a:close/>
              </a:path>
            </a:pathLst>
          </a:custGeom>
          <a:solidFill>
            <a:srgbClr val="4AC3AC"/>
          </a:solidFill>
        </p:spPr>
        <p:txBody>
          <a:bodyPr wrap="square" lIns="0" tIns="0" rIns="0" bIns="0" rtlCol="0"/>
          <a:lstStyle/>
          <a:p>
            <a:endParaRPr/>
          </a:p>
        </p:txBody>
      </p:sp>
      <p:sp>
        <p:nvSpPr>
          <p:cNvPr id="12" name="object 12"/>
          <p:cNvSpPr/>
          <p:nvPr/>
        </p:nvSpPr>
        <p:spPr>
          <a:xfrm>
            <a:off x="6948678" y="2888995"/>
            <a:ext cx="443865" cy="99060"/>
          </a:xfrm>
          <a:custGeom>
            <a:avLst/>
            <a:gdLst/>
            <a:ahLst/>
            <a:cxnLst/>
            <a:rect l="l" t="t" r="r" b="b"/>
            <a:pathLst>
              <a:path w="443865" h="99060">
                <a:moveTo>
                  <a:pt x="443483" y="0"/>
                </a:moveTo>
                <a:lnTo>
                  <a:pt x="0" y="0"/>
                </a:lnTo>
                <a:lnTo>
                  <a:pt x="0" y="98552"/>
                </a:lnTo>
                <a:lnTo>
                  <a:pt x="443483" y="98552"/>
                </a:lnTo>
                <a:lnTo>
                  <a:pt x="443483" y="0"/>
                </a:lnTo>
                <a:close/>
              </a:path>
            </a:pathLst>
          </a:custGeom>
          <a:solidFill>
            <a:srgbClr val="4AC3AC"/>
          </a:solidFill>
        </p:spPr>
        <p:txBody>
          <a:bodyPr wrap="square" lIns="0" tIns="0" rIns="0" bIns="0" rtlCol="0"/>
          <a:lstStyle/>
          <a:p>
            <a:endParaRPr/>
          </a:p>
        </p:txBody>
      </p:sp>
      <p:sp>
        <p:nvSpPr>
          <p:cNvPr id="13" name="object 13"/>
          <p:cNvSpPr/>
          <p:nvPr/>
        </p:nvSpPr>
        <p:spPr>
          <a:xfrm>
            <a:off x="6948678" y="2741167"/>
            <a:ext cx="443865" cy="99060"/>
          </a:xfrm>
          <a:custGeom>
            <a:avLst/>
            <a:gdLst/>
            <a:ahLst/>
            <a:cxnLst/>
            <a:rect l="l" t="t" r="r" b="b"/>
            <a:pathLst>
              <a:path w="443865" h="99060">
                <a:moveTo>
                  <a:pt x="0" y="0"/>
                </a:moveTo>
                <a:lnTo>
                  <a:pt x="443483" y="0"/>
                </a:lnTo>
                <a:lnTo>
                  <a:pt x="443483" y="98551"/>
                </a:lnTo>
                <a:lnTo>
                  <a:pt x="0" y="98551"/>
                </a:lnTo>
                <a:lnTo>
                  <a:pt x="0" y="0"/>
                </a:lnTo>
                <a:close/>
              </a:path>
            </a:pathLst>
          </a:custGeom>
          <a:ln w="12192">
            <a:solidFill>
              <a:srgbClr val="358F7D"/>
            </a:solidFill>
          </a:ln>
        </p:spPr>
        <p:txBody>
          <a:bodyPr wrap="square" lIns="0" tIns="0" rIns="0" bIns="0" rtlCol="0"/>
          <a:lstStyle/>
          <a:p>
            <a:endParaRPr/>
          </a:p>
        </p:txBody>
      </p:sp>
      <p:sp>
        <p:nvSpPr>
          <p:cNvPr id="14" name="object 14"/>
          <p:cNvSpPr/>
          <p:nvPr/>
        </p:nvSpPr>
        <p:spPr>
          <a:xfrm>
            <a:off x="6948678" y="2888995"/>
            <a:ext cx="443865" cy="99060"/>
          </a:xfrm>
          <a:custGeom>
            <a:avLst/>
            <a:gdLst/>
            <a:ahLst/>
            <a:cxnLst/>
            <a:rect l="l" t="t" r="r" b="b"/>
            <a:pathLst>
              <a:path w="443865" h="99060">
                <a:moveTo>
                  <a:pt x="0" y="0"/>
                </a:moveTo>
                <a:lnTo>
                  <a:pt x="443483" y="0"/>
                </a:lnTo>
                <a:lnTo>
                  <a:pt x="443483" y="98552"/>
                </a:lnTo>
                <a:lnTo>
                  <a:pt x="0" y="98552"/>
                </a:lnTo>
                <a:lnTo>
                  <a:pt x="0" y="0"/>
                </a:lnTo>
                <a:close/>
              </a:path>
            </a:pathLst>
          </a:custGeom>
          <a:ln w="12191">
            <a:solidFill>
              <a:srgbClr val="358F7D"/>
            </a:solidFill>
          </a:ln>
        </p:spPr>
        <p:txBody>
          <a:bodyPr wrap="square" lIns="0" tIns="0" rIns="0" bIns="0" rtlCol="0"/>
          <a:lstStyle/>
          <a:p>
            <a:endParaRPr/>
          </a:p>
        </p:txBody>
      </p:sp>
      <p:sp>
        <p:nvSpPr>
          <p:cNvPr id="15" name="object 15"/>
          <p:cNvSpPr/>
          <p:nvPr/>
        </p:nvSpPr>
        <p:spPr>
          <a:xfrm>
            <a:off x="5282184" y="3144011"/>
            <a:ext cx="3755136" cy="507491"/>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3728465" y="3144773"/>
            <a:ext cx="1546860" cy="504825"/>
          </a:xfrm>
          <a:custGeom>
            <a:avLst/>
            <a:gdLst/>
            <a:ahLst/>
            <a:cxnLst/>
            <a:rect l="l" t="t" r="r" b="b"/>
            <a:pathLst>
              <a:path w="1546860" h="504825">
                <a:moveTo>
                  <a:pt x="0" y="504444"/>
                </a:moveTo>
                <a:lnTo>
                  <a:pt x="1546860" y="504444"/>
                </a:lnTo>
                <a:lnTo>
                  <a:pt x="1546860" y="0"/>
                </a:lnTo>
                <a:lnTo>
                  <a:pt x="0" y="0"/>
                </a:lnTo>
                <a:lnTo>
                  <a:pt x="0" y="504444"/>
                </a:lnTo>
                <a:close/>
              </a:path>
            </a:pathLst>
          </a:custGeom>
          <a:solidFill>
            <a:srgbClr val="4AC3AC"/>
          </a:solidFill>
        </p:spPr>
        <p:txBody>
          <a:bodyPr wrap="square" lIns="0" tIns="0" rIns="0" bIns="0" rtlCol="0"/>
          <a:lstStyle/>
          <a:p>
            <a:endParaRPr/>
          </a:p>
        </p:txBody>
      </p:sp>
      <p:sp>
        <p:nvSpPr>
          <p:cNvPr id="17" name="object 17"/>
          <p:cNvSpPr/>
          <p:nvPr/>
        </p:nvSpPr>
        <p:spPr>
          <a:xfrm>
            <a:off x="3728465" y="3144773"/>
            <a:ext cx="1546860" cy="504825"/>
          </a:xfrm>
          <a:custGeom>
            <a:avLst/>
            <a:gdLst/>
            <a:ahLst/>
            <a:cxnLst/>
            <a:rect l="l" t="t" r="r" b="b"/>
            <a:pathLst>
              <a:path w="1546860" h="504825">
                <a:moveTo>
                  <a:pt x="0" y="504444"/>
                </a:moveTo>
                <a:lnTo>
                  <a:pt x="1546860" y="504444"/>
                </a:lnTo>
                <a:lnTo>
                  <a:pt x="1546860" y="0"/>
                </a:lnTo>
                <a:lnTo>
                  <a:pt x="0" y="0"/>
                </a:lnTo>
                <a:lnTo>
                  <a:pt x="0" y="504444"/>
                </a:lnTo>
                <a:close/>
              </a:path>
            </a:pathLst>
          </a:custGeom>
          <a:ln w="25908">
            <a:solidFill>
              <a:srgbClr val="358F7D"/>
            </a:solidFill>
          </a:ln>
        </p:spPr>
        <p:txBody>
          <a:bodyPr wrap="square" lIns="0" tIns="0" rIns="0" bIns="0" rtlCol="0"/>
          <a:lstStyle/>
          <a:p>
            <a:endParaRPr/>
          </a:p>
        </p:txBody>
      </p:sp>
      <p:sp>
        <p:nvSpPr>
          <p:cNvPr id="18" name="object 18"/>
          <p:cNvSpPr txBox="1"/>
          <p:nvPr/>
        </p:nvSpPr>
        <p:spPr>
          <a:xfrm>
            <a:off x="3728465" y="3144773"/>
            <a:ext cx="1546860" cy="504825"/>
          </a:xfrm>
          <a:prstGeom prst="rect">
            <a:avLst/>
          </a:prstGeom>
          <a:solidFill>
            <a:srgbClr val="4AC3AC"/>
          </a:solidFill>
          <a:ln w="25907">
            <a:solidFill>
              <a:srgbClr val="358F7D"/>
            </a:solidFill>
          </a:ln>
        </p:spPr>
        <p:txBody>
          <a:bodyPr vert="horz" wrap="square" lIns="0" tIns="29209" rIns="0" bIns="0" rtlCol="0">
            <a:spAutoFit/>
          </a:bodyPr>
          <a:lstStyle/>
          <a:p>
            <a:pPr marL="259079">
              <a:lnSpc>
                <a:spcPct val="100000"/>
              </a:lnSpc>
              <a:spcBef>
                <a:spcPts val="229"/>
              </a:spcBef>
            </a:pPr>
            <a:r>
              <a:rPr sz="2800" spc="-5" dirty="0">
                <a:solidFill>
                  <a:srgbClr val="FFFFFF"/>
                </a:solidFill>
                <a:latin typeface="Arial"/>
                <a:cs typeface="Arial"/>
              </a:rPr>
              <a:t>Nonce</a:t>
            </a:r>
            <a:endParaRPr sz="2800" dirty="0">
              <a:latin typeface="Arial"/>
              <a:cs typeface="Arial"/>
            </a:endParaRPr>
          </a:p>
        </p:txBody>
      </p:sp>
      <p:sp>
        <p:nvSpPr>
          <p:cNvPr id="19" name="object 19"/>
          <p:cNvSpPr/>
          <p:nvPr/>
        </p:nvSpPr>
        <p:spPr>
          <a:xfrm>
            <a:off x="5275326" y="3144773"/>
            <a:ext cx="3759835" cy="504825"/>
          </a:xfrm>
          <a:custGeom>
            <a:avLst/>
            <a:gdLst/>
            <a:ahLst/>
            <a:cxnLst/>
            <a:rect l="l" t="t" r="r" b="b"/>
            <a:pathLst>
              <a:path w="3759834" h="504825">
                <a:moveTo>
                  <a:pt x="0" y="504444"/>
                </a:moveTo>
                <a:lnTo>
                  <a:pt x="3759708" y="504444"/>
                </a:lnTo>
                <a:lnTo>
                  <a:pt x="3759708" y="0"/>
                </a:lnTo>
                <a:lnTo>
                  <a:pt x="0" y="0"/>
                </a:lnTo>
                <a:lnTo>
                  <a:pt x="0" y="504444"/>
                </a:lnTo>
                <a:close/>
              </a:path>
            </a:pathLst>
          </a:custGeom>
          <a:ln w="25907">
            <a:solidFill>
              <a:srgbClr val="358F7D"/>
            </a:solidFill>
          </a:ln>
        </p:spPr>
        <p:txBody>
          <a:bodyPr wrap="square" lIns="0" tIns="0" rIns="0" bIns="0" rtlCol="0"/>
          <a:lstStyle/>
          <a:p>
            <a:endParaRPr/>
          </a:p>
        </p:txBody>
      </p:sp>
      <p:sp>
        <p:nvSpPr>
          <p:cNvPr id="20" name="object 20"/>
          <p:cNvSpPr/>
          <p:nvPr/>
        </p:nvSpPr>
        <p:spPr>
          <a:xfrm>
            <a:off x="5984747" y="3257930"/>
            <a:ext cx="2366137" cy="318516"/>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1525270" y="2189057"/>
            <a:ext cx="532130" cy="226060"/>
          </a:xfrm>
          <a:custGeom>
            <a:avLst/>
            <a:gdLst/>
            <a:ahLst/>
            <a:cxnLst/>
            <a:rect l="l" t="t" r="r" b="b"/>
            <a:pathLst>
              <a:path w="532130" h="226060">
                <a:moveTo>
                  <a:pt x="432035" y="112944"/>
                </a:moveTo>
                <a:lnTo>
                  <a:pt x="318389" y="179238"/>
                </a:lnTo>
                <a:lnTo>
                  <a:pt x="310907" y="185866"/>
                </a:lnTo>
                <a:lnTo>
                  <a:pt x="306736" y="194542"/>
                </a:lnTo>
                <a:lnTo>
                  <a:pt x="306137" y="204170"/>
                </a:lnTo>
                <a:lnTo>
                  <a:pt x="309372" y="213655"/>
                </a:lnTo>
                <a:lnTo>
                  <a:pt x="315997" y="221083"/>
                </a:lnTo>
                <a:lnTo>
                  <a:pt x="324659" y="225260"/>
                </a:lnTo>
                <a:lnTo>
                  <a:pt x="334250" y="225889"/>
                </a:lnTo>
                <a:lnTo>
                  <a:pt x="343662" y="222672"/>
                </a:lnTo>
                <a:lnTo>
                  <a:pt x="488743" y="138090"/>
                </a:lnTo>
                <a:lnTo>
                  <a:pt x="481965" y="138090"/>
                </a:lnTo>
                <a:lnTo>
                  <a:pt x="481965" y="134661"/>
                </a:lnTo>
                <a:lnTo>
                  <a:pt x="469265" y="134661"/>
                </a:lnTo>
                <a:lnTo>
                  <a:pt x="432035" y="112944"/>
                </a:lnTo>
                <a:close/>
              </a:path>
              <a:path w="532130" h="226060">
                <a:moveTo>
                  <a:pt x="388928" y="87798"/>
                </a:moveTo>
                <a:lnTo>
                  <a:pt x="0" y="87798"/>
                </a:lnTo>
                <a:lnTo>
                  <a:pt x="0" y="138090"/>
                </a:lnTo>
                <a:lnTo>
                  <a:pt x="388928" y="138090"/>
                </a:lnTo>
                <a:lnTo>
                  <a:pt x="432035" y="112944"/>
                </a:lnTo>
                <a:lnTo>
                  <a:pt x="388928" y="87798"/>
                </a:lnTo>
                <a:close/>
              </a:path>
              <a:path w="532130" h="226060">
                <a:moveTo>
                  <a:pt x="488743" y="87798"/>
                </a:moveTo>
                <a:lnTo>
                  <a:pt x="481965" y="87798"/>
                </a:lnTo>
                <a:lnTo>
                  <a:pt x="481965" y="138090"/>
                </a:lnTo>
                <a:lnTo>
                  <a:pt x="488743" y="138090"/>
                </a:lnTo>
                <a:lnTo>
                  <a:pt x="531876" y="112944"/>
                </a:lnTo>
                <a:lnTo>
                  <a:pt x="488743" y="87798"/>
                </a:lnTo>
                <a:close/>
              </a:path>
              <a:path w="532130" h="226060">
                <a:moveTo>
                  <a:pt x="469265" y="91227"/>
                </a:moveTo>
                <a:lnTo>
                  <a:pt x="432035" y="112944"/>
                </a:lnTo>
                <a:lnTo>
                  <a:pt x="469265" y="134661"/>
                </a:lnTo>
                <a:lnTo>
                  <a:pt x="469265" y="91227"/>
                </a:lnTo>
                <a:close/>
              </a:path>
              <a:path w="532130" h="226060">
                <a:moveTo>
                  <a:pt x="481965" y="91227"/>
                </a:moveTo>
                <a:lnTo>
                  <a:pt x="469265" y="91227"/>
                </a:lnTo>
                <a:lnTo>
                  <a:pt x="469265" y="134661"/>
                </a:lnTo>
                <a:lnTo>
                  <a:pt x="481965" y="134661"/>
                </a:lnTo>
                <a:lnTo>
                  <a:pt x="481965" y="91227"/>
                </a:lnTo>
                <a:close/>
              </a:path>
              <a:path w="532130" h="226060">
                <a:moveTo>
                  <a:pt x="334250" y="0"/>
                </a:moveTo>
                <a:lnTo>
                  <a:pt x="324659" y="629"/>
                </a:lnTo>
                <a:lnTo>
                  <a:pt x="315997" y="4806"/>
                </a:lnTo>
                <a:lnTo>
                  <a:pt x="309372" y="12233"/>
                </a:lnTo>
                <a:lnTo>
                  <a:pt x="306137" y="21718"/>
                </a:lnTo>
                <a:lnTo>
                  <a:pt x="306736" y="31347"/>
                </a:lnTo>
                <a:lnTo>
                  <a:pt x="310907" y="40022"/>
                </a:lnTo>
                <a:lnTo>
                  <a:pt x="318389" y="46650"/>
                </a:lnTo>
                <a:lnTo>
                  <a:pt x="432035" y="112944"/>
                </a:lnTo>
                <a:lnTo>
                  <a:pt x="469265" y="91227"/>
                </a:lnTo>
                <a:lnTo>
                  <a:pt x="481965" y="91227"/>
                </a:lnTo>
                <a:lnTo>
                  <a:pt x="481965" y="87798"/>
                </a:lnTo>
                <a:lnTo>
                  <a:pt x="488743" y="87798"/>
                </a:lnTo>
                <a:lnTo>
                  <a:pt x="343662" y="3216"/>
                </a:lnTo>
                <a:lnTo>
                  <a:pt x="334250" y="0"/>
                </a:lnTo>
                <a:close/>
              </a:path>
            </a:pathLst>
          </a:custGeom>
          <a:solidFill>
            <a:srgbClr val="4AC3AC"/>
          </a:solidFill>
        </p:spPr>
        <p:txBody>
          <a:bodyPr wrap="square" lIns="0" tIns="0" rIns="0" bIns="0" rtlCol="0"/>
          <a:lstStyle/>
          <a:p>
            <a:endParaRPr/>
          </a:p>
        </p:txBody>
      </p:sp>
      <p:sp>
        <p:nvSpPr>
          <p:cNvPr id="22" name="object 22"/>
          <p:cNvSpPr txBox="1"/>
          <p:nvPr/>
        </p:nvSpPr>
        <p:spPr>
          <a:xfrm>
            <a:off x="288290" y="1994535"/>
            <a:ext cx="3064510" cy="729615"/>
          </a:xfrm>
          <a:prstGeom prst="rect">
            <a:avLst/>
          </a:prstGeom>
        </p:spPr>
        <p:txBody>
          <a:bodyPr vert="horz" wrap="square" lIns="0" tIns="12065" rIns="0" bIns="0" rtlCol="0">
            <a:spAutoFit/>
          </a:bodyPr>
          <a:lstStyle/>
          <a:p>
            <a:pPr marL="340360">
              <a:lnSpc>
                <a:spcPct val="100000"/>
              </a:lnSpc>
              <a:spcBef>
                <a:spcPts val="95"/>
              </a:spcBef>
              <a:tabLst>
                <a:tab pos="2092960" algn="l"/>
              </a:tabLst>
            </a:pPr>
            <a:r>
              <a:rPr sz="2800" spc="-10" dirty="0">
                <a:solidFill>
                  <a:srgbClr val="252525"/>
                </a:solidFill>
                <a:latin typeface="Arial"/>
                <a:cs typeface="Arial"/>
              </a:rPr>
              <a:t>PTK	</a:t>
            </a:r>
            <a:r>
              <a:rPr sz="2800" spc="-5" dirty="0">
                <a:solidFill>
                  <a:srgbClr val="FFFFFF"/>
                </a:solidFill>
                <a:latin typeface="Arial"/>
                <a:cs typeface="Arial"/>
              </a:rPr>
              <a:t>Mix</a:t>
            </a:r>
            <a:endParaRPr sz="2800" dirty="0">
              <a:latin typeface="Arial"/>
              <a:cs typeface="Arial"/>
            </a:endParaRPr>
          </a:p>
          <a:p>
            <a:pPr marL="12700">
              <a:lnSpc>
                <a:spcPct val="100000"/>
              </a:lnSpc>
              <a:spcBef>
                <a:spcPts val="30"/>
              </a:spcBef>
            </a:pPr>
            <a:r>
              <a:rPr sz="1800" spc="-5" dirty="0">
                <a:solidFill>
                  <a:srgbClr val="252525"/>
                </a:solidFill>
                <a:latin typeface="Arial"/>
                <a:cs typeface="Arial"/>
              </a:rPr>
              <a:t>(session</a:t>
            </a:r>
            <a:r>
              <a:rPr sz="1800" dirty="0">
                <a:solidFill>
                  <a:srgbClr val="252525"/>
                </a:solidFill>
                <a:latin typeface="Arial"/>
                <a:cs typeface="Arial"/>
              </a:rPr>
              <a:t> </a:t>
            </a:r>
            <a:r>
              <a:rPr sz="1800" spc="-10" dirty="0">
                <a:solidFill>
                  <a:srgbClr val="252525"/>
                </a:solidFill>
                <a:latin typeface="Arial"/>
                <a:cs typeface="Arial"/>
              </a:rPr>
              <a:t>key)</a:t>
            </a:r>
            <a:endParaRPr sz="1800" dirty="0">
              <a:latin typeface="Arial"/>
              <a:cs typeface="Arial"/>
            </a:endParaRPr>
          </a:p>
        </p:txBody>
      </p:sp>
      <p:sp>
        <p:nvSpPr>
          <p:cNvPr id="23" name="object 23"/>
          <p:cNvSpPr/>
          <p:nvPr/>
        </p:nvSpPr>
        <p:spPr>
          <a:xfrm>
            <a:off x="2710180" y="1428750"/>
            <a:ext cx="185420" cy="602996"/>
          </a:xfrm>
          <a:custGeom>
            <a:avLst/>
            <a:gdLst/>
            <a:ahLst/>
            <a:cxnLst/>
            <a:rect l="l" t="t" r="r" b="b"/>
            <a:pathLst>
              <a:path w="185419" h="393064">
                <a:moveTo>
                  <a:pt x="17781" y="208059"/>
                </a:moveTo>
                <a:lnTo>
                  <a:pt x="10001" y="210693"/>
                </a:lnTo>
                <a:lnTo>
                  <a:pt x="3921" y="216134"/>
                </a:lnTo>
                <a:lnTo>
                  <a:pt x="507" y="223266"/>
                </a:lnTo>
                <a:lnTo>
                  <a:pt x="0" y="231159"/>
                </a:lnTo>
                <a:lnTo>
                  <a:pt x="2635" y="238887"/>
                </a:lnTo>
                <a:lnTo>
                  <a:pt x="92424" y="392811"/>
                </a:lnTo>
                <a:lnTo>
                  <a:pt x="116279" y="351917"/>
                </a:lnTo>
                <a:lnTo>
                  <a:pt x="71850" y="351917"/>
                </a:lnTo>
                <a:lnTo>
                  <a:pt x="71850" y="275880"/>
                </a:lnTo>
                <a:lnTo>
                  <a:pt x="38195" y="218186"/>
                </a:lnTo>
                <a:lnTo>
                  <a:pt x="32771" y="212032"/>
                </a:lnTo>
                <a:lnTo>
                  <a:pt x="25669" y="208581"/>
                </a:lnTo>
                <a:lnTo>
                  <a:pt x="17781" y="208059"/>
                </a:lnTo>
                <a:close/>
              </a:path>
              <a:path w="185419" h="393064">
                <a:moveTo>
                  <a:pt x="71850" y="275880"/>
                </a:moveTo>
                <a:lnTo>
                  <a:pt x="71850" y="351917"/>
                </a:lnTo>
                <a:lnTo>
                  <a:pt x="112998" y="351917"/>
                </a:lnTo>
                <a:lnTo>
                  <a:pt x="112998" y="341630"/>
                </a:lnTo>
                <a:lnTo>
                  <a:pt x="74644" y="341630"/>
                </a:lnTo>
                <a:lnTo>
                  <a:pt x="92424" y="311150"/>
                </a:lnTo>
                <a:lnTo>
                  <a:pt x="71850" y="275880"/>
                </a:lnTo>
                <a:close/>
              </a:path>
              <a:path w="185419" h="393064">
                <a:moveTo>
                  <a:pt x="167066" y="208059"/>
                </a:moveTo>
                <a:lnTo>
                  <a:pt x="159178" y="208581"/>
                </a:lnTo>
                <a:lnTo>
                  <a:pt x="152076" y="212032"/>
                </a:lnTo>
                <a:lnTo>
                  <a:pt x="146653" y="218186"/>
                </a:lnTo>
                <a:lnTo>
                  <a:pt x="112998" y="275880"/>
                </a:lnTo>
                <a:lnTo>
                  <a:pt x="112998" y="351917"/>
                </a:lnTo>
                <a:lnTo>
                  <a:pt x="116279" y="351917"/>
                </a:lnTo>
                <a:lnTo>
                  <a:pt x="182213" y="238887"/>
                </a:lnTo>
                <a:lnTo>
                  <a:pt x="184848" y="231159"/>
                </a:lnTo>
                <a:lnTo>
                  <a:pt x="184340" y="223266"/>
                </a:lnTo>
                <a:lnTo>
                  <a:pt x="180927" y="216134"/>
                </a:lnTo>
                <a:lnTo>
                  <a:pt x="174847" y="210693"/>
                </a:lnTo>
                <a:lnTo>
                  <a:pt x="167066" y="208059"/>
                </a:lnTo>
                <a:close/>
              </a:path>
              <a:path w="185419" h="393064">
                <a:moveTo>
                  <a:pt x="92424" y="311150"/>
                </a:moveTo>
                <a:lnTo>
                  <a:pt x="74644" y="341630"/>
                </a:lnTo>
                <a:lnTo>
                  <a:pt x="110204" y="341630"/>
                </a:lnTo>
                <a:lnTo>
                  <a:pt x="92424" y="311150"/>
                </a:lnTo>
                <a:close/>
              </a:path>
              <a:path w="185419" h="393064">
                <a:moveTo>
                  <a:pt x="112998" y="275880"/>
                </a:moveTo>
                <a:lnTo>
                  <a:pt x="92424" y="311150"/>
                </a:lnTo>
                <a:lnTo>
                  <a:pt x="110204" y="341630"/>
                </a:lnTo>
                <a:lnTo>
                  <a:pt x="112998" y="341630"/>
                </a:lnTo>
                <a:lnTo>
                  <a:pt x="112998" y="275880"/>
                </a:lnTo>
                <a:close/>
              </a:path>
              <a:path w="185419" h="393064">
                <a:moveTo>
                  <a:pt x="112998" y="0"/>
                </a:moveTo>
                <a:lnTo>
                  <a:pt x="71850" y="0"/>
                </a:lnTo>
                <a:lnTo>
                  <a:pt x="71850" y="275880"/>
                </a:lnTo>
                <a:lnTo>
                  <a:pt x="92424" y="311150"/>
                </a:lnTo>
                <a:lnTo>
                  <a:pt x="112998" y="275880"/>
                </a:lnTo>
                <a:lnTo>
                  <a:pt x="112998" y="0"/>
                </a:lnTo>
                <a:close/>
              </a:path>
            </a:pathLst>
          </a:custGeom>
          <a:solidFill>
            <a:srgbClr val="4AC3AC"/>
          </a:solidFill>
        </p:spPr>
        <p:txBody>
          <a:bodyPr wrap="square" lIns="0" tIns="0" rIns="0" bIns="0" rtlCol="0"/>
          <a:lstStyle/>
          <a:p>
            <a:endParaRPr/>
          </a:p>
        </p:txBody>
      </p:sp>
      <p:sp>
        <p:nvSpPr>
          <p:cNvPr id="25" name="object 25"/>
          <p:cNvSpPr/>
          <p:nvPr/>
        </p:nvSpPr>
        <p:spPr>
          <a:xfrm>
            <a:off x="3523615" y="2217759"/>
            <a:ext cx="1767840" cy="131993"/>
          </a:xfrm>
          <a:custGeom>
            <a:avLst/>
            <a:gdLst/>
            <a:ahLst/>
            <a:cxnLst/>
            <a:rect l="l" t="t" r="r" b="b"/>
            <a:pathLst>
              <a:path w="2128520" h="185419">
                <a:moveTo>
                  <a:pt x="2011379" y="113259"/>
                </a:moveTo>
                <a:lnTo>
                  <a:pt x="1953640" y="146599"/>
                </a:lnTo>
                <a:lnTo>
                  <a:pt x="1947541" y="152020"/>
                </a:lnTo>
                <a:lnTo>
                  <a:pt x="1944084" y="159109"/>
                </a:lnTo>
                <a:lnTo>
                  <a:pt x="1943532" y="166959"/>
                </a:lnTo>
                <a:lnTo>
                  <a:pt x="1946148" y="174666"/>
                </a:lnTo>
                <a:lnTo>
                  <a:pt x="1951569" y="180822"/>
                </a:lnTo>
                <a:lnTo>
                  <a:pt x="1958657" y="184286"/>
                </a:lnTo>
                <a:lnTo>
                  <a:pt x="1966507" y="184846"/>
                </a:lnTo>
                <a:lnTo>
                  <a:pt x="1974214" y="182286"/>
                </a:lnTo>
                <a:lnTo>
                  <a:pt x="2093130" y="113579"/>
                </a:lnTo>
                <a:lnTo>
                  <a:pt x="2087626" y="113579"/>
                </a:lnTo>
                <a:lnTo>
                  <a:pt x="2011379" y="113259"/>
                </a:lnTo>
                <a:close/>
              </a:path>
              <a:path w="2128520" h="185419">
                <a:moveTo>
                  <a:pt x="2046906" y="92744"/>
                </a:moveTo>
                <a:lnTo>
                  <a:pt x="2011379" y="113259"/>
                </a:lnTo>
                <a:lnTo>
                  <a:pt x="2087626" y="113579"/>
                </a:lnTo>
                <a:lnTo>
                  <a:pt x="2087644" y="110658"/>
                </a:lnTo>
                <a:lnTo>
                  <a:pt x="2077339" y="110658"/>
                </a:lnTo>
                <a:lnTo>
                  <a:pt x="2046906" y="92744"/>
                </a:lnTo>
                <a:close/>
              </a:path>
              <a:path w="2128520" h="185419">
                <a:moveTo>
                  <a:pt x="1967269" y="0"/>
                </a:moveTo>
                <a:lnTo>
                  <a:pt x="1959419" y="470"/>
                </a:lnTo>
                <a:lnTo>
                  <a:pt x="1952331" y="3869"/>
                </a:lnTo>
                <a:lnTo>
                  <a:pt x="1946910" y="9947"/>
                </a:lnTo>
                <a:lnTo>
                  <a:pt x="1944201" y="17674"/>
                </a:lnTo>
                <a:lnTo>
                  <a:pt x="1944671" y="25568"/>
                </a:lnTo>
                <a:lnTo>
                  <a:pt x="1948070" y="32700"/>
                </a:lnTo>
                <a:lnTo>
                  <a:pt x="1954149" y="38141"/>
                </a:lnTo>
                <a:lnTo>
                  <a:pt x="2011857" y="72112"/>
                </a:lnTo>
                <a:lnTo>
                  <a:pt x="2087879" y="72431"/>
                </a:lnTo>
                <a:lnTo>
                  <a:pt x="2087626" y="113579"/>
                </a:lnTo>
                <a:lnTo>
                  <a:pt x="2093130" y="113579"/>
                </a:lnTo>
                <a:lnTo>
                  <a:pt x="2128519" y="93132"/>
                </a:lnTo>
                <a:lnTo>
                  <a:pt x="1974977" y="2708"/>
                </a:lnTo>
                <a:lnTo>
                  <a:pt x="1967269" y="0"/>
                </a:lnTo>
                <a:close/>
              </a:path>
              <a:path w="2128520" h="185419">
                <a:moveTo>
                  <a:pt x="253" y="63668"/>
                </a:moveTo>
                <a:lnTo>
                  <a:pt x="0" y="104816"/>
                </a:lnTo>
                <a:lnTo>
                  <a:pt x="2011379" y="113259"/>
                </a:lnTo>
                <a:lnTo>
                  <a:pt x="2046906" y="92744"/>
                </a:lnTo>
                <a:lnTo>
                  <a:pt x="2011857" y="72112"/>
                </a:lnTo>
                <a:lnTo>
                  <a:pt x="253" y="63668"/>
                </a:lnTo>
                <a:close/>
              </a:path>
              <a:path w="2128520" h="185419">
                <a:moveTo>
                  <a:pt x="2077465" y="75098"/>
                </a:moveTo>
                <a:lnTo>
                  <a:pt x="2046906" y="92744"/>
                </a:lnTo>
                <a:lnTo>
                  <a:pt x="2077339" y="110658"/>
                </a:lnTo>
                <a:lnTo>
                  <a:pt x="2077465" y="75098"/>
                </a:lnTo>
                <a:close/>
              </a:path>
              <a:path w="2128520" h="185419">
                <a:moveTo>
                  <a:pt x="2087863" y="75098"/>
                </a:moveTo>
                <a:lnTo>
                  <a:pt x="2077465" y="75098"/>
                </a:lnTo>
                <a:lnTo>
                  <a:pt x="2077339" y="110658"/>
                </a:lnTo>
                <a:lnTo>
                  <a:pt x="2087644" y="110658"/>
                </a:lnTo>
                <a:lnTo>
                  <a:pt x="2087863" y="75098"/>
                </a:lnTo>
                <a:close/>
              </a:path>
              <a:path w="2128520" h="185419">
                <a:moveTo>
                  <a:pt x="2011857" y="72112"/>
                </a:moveTo>
                <a:lnTo>
                  <a:pt x="2046906" y="92744"/>
                </a:lnTo>
                <a:lnTo>
                  <a:pt x="2077465" y="75098"/>
                </a:lnTo>
                <a:lnTo>
                  <a:pt x="2087863" y="75098"/>
                </a:lnTo>
                <a:lnTo>
                  <a:pt x="2087879" y="72431"/>
                </a:lnTo>
                <a:lnTo>
                  <a:pt x="2011857" y="72112"/>
                </a:lnTo>
                <a:close/>
              </a:path>
            </a:pathLst>
          </a:custGeom>
          <a:solidFill>
            <a:srgbClr val="4AC3AC"/>
          </a:solidFill>
        </p:spPr>
        <p:txBody>
          <a:bodyPr wrap="square" lIns="0" tIns="0" rIns="0" bIns="0" rtlCol="0"/>
          <a:lstStyle/>
          <a:p>
            <a:endParaRPr/>
          </a:p>
        </p:txBody>
      </p:sp>
      <p:sp>
        <p:nvSpPr>
          <p:cNvPr id="26" name="object 26"/>
          <p:cNvSpPr txBox="1"/>
          <p:nvPr/>
        </p:nvSpPr>
        <p:spPr>
          <a:xfrm>
            <a:off x="3637915" y="1880742"/>
            <a:ext cx="1391285" cy="360680"/>
          </a:xfrm>
          <a:prstGeom prst="rect">
            <a:avLst/>
          </a:prstGeom>
        </p:spPr>
        <p:txBody>
          <a:bodyPr vert="horz" wrap="square" lIns="0" tIns="12065" rIns="0" bIns="0" rtlCol="0">
            <a:spAutoFit/>
          </a:bodyPr>
          <a:lstStyle/>
          <a:p>
            <a:pPr marL="12700">
              <a:lnSpc>
                <a:spcPct val="100000"/>
              </a:lnSpc>
              <a:spcBef>
                <a:spcPts val="95"/>
              </a:spcBef>
            </a:pPr>
            <a:r>
              <a:rPr sz="2200" spc="-5" dirty="0">
                <a:solidFill>
                  <a:srgbClr val="252525"/>
                </a:solidFill>
                <a:latin typeface="Arial"/>
                <a:cs typeface="Arial"/>
              </a:rPr>
              <a:t>Packet</a:t>
            </a:r>
            <a:r>
              <a:rPr sz="2200" spc="-60" dirty="0">
                <a:solidFill>
                  <a:srgbClr val="252525"/>
                </a:solidFill>
                <a:latin typeface="Arial"/>
                <a:cs typeface="Arial"/>
              </a:rPr>
              <a:t> </a:t>
            </a:r>
            <a:r>
              <a:rPr sz="2200" spc="-5" dirty="0">
                <a:solidFill>
                  <a:srgbClr val="252525"/>
                </a:solidFill>
                <a:latin typeface="Arial"/>
                <a:cs typeface="Arial"/>
              </a:rPr>
              <a:t>key</a:t>
            </a:r>
            <a:endParaRPr sz="2200" dirty="0">
              <a:latin typeface="Arial"/>
              <a:cs typeface="Arial"/>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19</a:t>
            </a:fld>
            <a:endParaRPr spc="-5" dirty="0"/>
          </a:p>
        </p:txBody>
      </p:sp>
      <p:sp>
        <p:nvSpPr>
          <p:cNvPr id="28" name="object 18"/>
          <p:cNvSpPr txBox="1"/>
          <p:nvPr/>
        </p:nvSpPr>
        <p:spPr>
          <a:xfrm>
            <a:off x="2116786" y="2066925"/>
            <a:ext cx="1388414" cy="460381"/>
          </a:xfrm>
          <a:prstGeom prst="rect">
            <a:avLst/>
          </a:prstGeom>
          <a:solidFill>
            <a:srgbClr val="4AC3AC"/>
          </a:solidFill>
          <a:ln w="25907">
            <a:solidFill>
              <a:srgbClr val="358F7D"/>
            </a:solidFill>
          </a:ln>
        </p:spPr>
        <p:txBody>
          <a:bodyPr vert="horz" wrap="square" lIns="0" tIns="29209" rIns="0" bIns="0" rtlCol="0">
            <a:spAutoFit/>
          </a:bodyPr>
          <a:lstStyle/>
          <a:p>
            <a:pPr marL="259079">
              <a:lnSpc>
                <a:spcPct val="100000"/>
              </a:lnSpc>
              <a:spcBef>
                <a:spcPts val="229"/>
              </a:spcBef>
            </a:pPr>
            <a:r>
              <a:rPr lang="en-US" sz="2800" spc="-5" dirty="0" smtClean="0">
                <a:solidFill>
                  <a:srgbClr val="FFFFFF"/>
                </a:solidFill>
                <a:latin typeface="Arial"/>
                <a:cs typeface="Arial"/>
              </a:rPr>
              <a:t>  Mix</a:t>
            </a:r>
            <a:endParaRPr sz="2800" dirty="0">
              <a:latin typeface="Arial"/>
              <a:cs typeface="Arial"/>
            </a:endParaRPr>
          </a:p>
        </p:txBody>
      </p:sp>
      <p:graphicFrame>
        <p:nvGraphicFramePr>
          <p:cNvPr id="38" name="Table 37"/>
          <p:cNvGraphicFramePr>
            <a:graphicFrameLocks noGrp="1"/>
          </p:cNvGraphicFramePr>
          <p:nvPr>
            <p:extLst>
              <p:ext uri="{D42A27DB-BD31-4B8C-83A1-F6EECF244321}">
                <p14:modId xmlns:p14="http://schemas.microsoft.com/office/powerpoint/2010/main" val="1211979902"/>
              </p:ext>
            </p:extLst>
          </p:nvPr>
        </p:nvGraphicFramePr>
        <p:xfrm>
          <a:off x="76200" y="1057910"/>
          <a:ext cx="5029200" cy="370840"/>
        </p:xfrm>
        <a:graphic>
          <a:graphicData uri="http://schemas.openxmlformats.org/drawingml/2006/table">
            <a:tbl>
              <a:tblPr firstRow="1" bandRow="1">
                <a:tableStyleId>{5C22544A-7EE6-4342-B048-85BDC9FD1C3A}</a:tableStyleId>
              </a:tblPr>
              <a:tblGrid>
                <a:gridCol w="685800"/>
                <a:gridCol w="1066800"/>
                <a:gridCol w="2133600"/>
                <a:gridCol w="1143000"/>
              </a:tblGrid>
              <a:tr h="370840">
                <a:tc>
                  <a:txBody>
                    <a:bodyPr/>
                    <a:lstStyle/>
                    <a:p>
                      <a:r>
                        <a:rPr lang="en-US" dirty="0" smtClean="0"/>
                        <a:t>Flags</a:t>
                      </a:r>
                      <a:endParaRPr lang="en-US" dirty="0"/>
                    </a:p>
                  </a:txBody>
                  <a:tcPr>
                    <a:solidFill>
                      <a:srgbClr val="A9D7D0"/>
                    </a:solidFill>
                  </a:tcPr>
                </a:tc>
                <a:tc>
                  <a:txBody>
                    <a:bodyPr/>
                    <a:lstStyle/>
                    <a:p>
                      <a:r>
                        <a:rPr lang="en-US" dirty="0" smtClean="0"/>
                        <a:t>MAC </a:t>
                      </a:r>
                      <a:r>
                        <a:rPr lang="en-US" dirty="0" err="1" smtClean="0"/>
                        <a:t>Adr</a:t>
                      </a:r>
                      <a:endParaRPr lang="en-US" dirty="0"/>
                    </a:p>
                  </a:txBody>
                  <a:tcPr>
                    <a:solidFill>
                      <a:srgbClr val="A9D7D0"/>
                    </a:solidFill>
                  </a:tcPr>
                </a:tc>
                <a:tc>
                  <a:txBody>
                    <a:bodyPr/>
                    <a:lstStyle/>
                    <a:p>
                      <a:r>
                        <a:rPr lang="en-US" dirty="0" smtClean="0"/>
                        <a:t>Packet Number</a:t>
                      </a:r>
                      <a:r>
                        <a:rPr lang="en-US" baseline="0" dirty="0" smtClean="0"/>
                        <a:t> (PN)</a:t>
                      </a:r>
                      <a:endParaRPr lang="en-US" dirty="0"/>
                    </a:p>
                  </a:txBody>
                  <a:tcPr>
                    <a:solidFill>
                      <a:srgbClr val="57B5A5"/>
                    </a:solidFill>
                  </a:tcPr>
                </a:tc>
                <a:tc>
                  <a:txBody>
                    <a:bodyPr/>
                    <a:lstStyle/>
                    <a:p>
                      <a:r>
                        <a:rPr lang="en-US" dirty="0" smtClean="0"/>
                        <a:t>Counters</a:t>
                      </a:r>
                      <a:endParaRPr lang="en-US" dirty="0"/>
                    </a:p>
                  </a:txBody>
                  <a:tcPr>
                    <a:solidFill>
                      <a:srgbClr val="93CDC5"/>
                    </a:solidFill>
                  </a:tcPr>
                </a:tc>
              </a:tr>
            </a:tbl>
          </a:graphicData>
        </a:graphic>
      </p:graphicFrame>
      <p:pic>
        <p:nvPicPr>
          <p:cNvPr id="2050" name="Picture 2" descr="C:\Users\N1363l\Desktop\kwikset-keys-83382-002-64_10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2724150"/>
            <a:ext cx="991870" cy="9918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30369" y="4064107"/>
            <a:ext cx="2803431" cy="641243"/>
          </a:xfrm>
        </p:spPr>
        <p:txBody>
          <a:bodyPr/>
          <a:lstStyle/>
          <a:p>
            <a:pPr algn="ctr"/>
            <a:r>
              <a:rPr lang="en-US" sz="2800" b="1" dirty="0" err="1" smtClean="0">
                <a:solidFill>
                  <a:schemeClr val="tx1"/>
                </a:solidFill>
              </a:rPr>
              <a:t>Mathy</a:t>
            </a:r>
            <a:r>
              <a:rPr lang="en-US" sz="2800" b="1" dirty="0" smtClean="0">
                <a:solidFill>
                  <a:schemeClr val="tx1"/>
                </a:solidFill>
              </a:rPr>
              <a:t> </a:t>
            </a:r>
            <a:r>
              <a:rPr lang="en-US" sz="2800" b="1" dirty="0" err="1" smtClean="0">
                <a:solidFill>
                  <a:schemeClr val="tx1"/>
                </a:solidFill>
              </a:rPr>
              <a:t>Vanhoef</a:t>
            </a:r>
            <a:endParaRPr lang="en-US" sz="2800" b="1" dirty="0">
              <a:solidFill>
                <a:schemeClr val="tx1"/>
              </a:solidFill>
            </a:endParaRPr>
          </a:p>
        </p:txBody>
      </p:sp>
      <p:sp>
        <p:nvSpPr>
          <p:cNvPr id="5" name="TextBox 4"/>
          <p:cNvSpPr txBox="1"/>
          <p:nvPr/>
        </p:nvSpPr>
        <p:spPr>
          <a:xfrm>
            <a:off x="5257800" y="4019550"/>
            <a:ext cx="3352800" cy="523220"/>
          </a:xfrm>
          <a:prstGeom prst="rect">
            <a:avLst/>
          </a:prstGeom>
          <a:noFill/>
        </p:spPr>
        <p:txBody>
          <a:bodyPr wrap="square" rtlCol="0">
            <a:spAutoFit/>
          </a:bodyPr>
          <a:lstStyle/>
          <a:p>
            <a:pPr algn="ctr"/>
            <a:r>
              <a:rPr lang="en-US" sz="2800" b="1" dirty="0" smtClean="0">
                <a:latin typeface="Arial" pitchFamily="34" charset="0"/>
                <a:cs typeface="Arial" pitchFamily="34" charset="0"/>
              </a:rPr>
              <a:t>Frank </a:t>
            </a:r>
            <a:r>
              <a:rPr lang="en-US" sz="2800" b="1" dirty="0" err="1" smtClean="0">
                <a:latin typeface="Arial" pitchFamily="34" charset="0"/>
                <a:cs typeface="Arial" pitchFamily="34" charset="0"/>
              </a:rPr>
              <a:t>Piessens</a:t>
            </a:r>
            <a:endParaRPr lang="en-US" sz="2800" b="1" dirty="0">
              <a:latin typeface="Arial" pitchFamily="34" charset="0"/>
              <a:cs typeface="Arial" pitchFamily="34" charset="0"/>
            </a:endParaRPr>
          </a:p>
        </p:txBody>
      </p:sp>
      <p:pic>
        <p:nvPicPr>
          <p:cNvPr id="1030" name="Picture 6" descr="C:\Users\N1363l\Desktop\frank piessens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162050"/>
            <a:ext cx="1905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N1363l\Desktop\mathy-vanhoef-thum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3950" y="1162050"/>
            <a:ext cx="238125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 name="object 2"/>
          <p:cNvSpPr txBox="1">
            <a:spLocks/>
          </p:cNvSpPr>
          <p:nvPr/>
        </p:nvSpPr>
        <p:spPr>
          <a:xfrm>
            <a:off x="2438400" y="4084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lgn="ctr">
              <a:spcBef>
                <a:spcPts val="100"/>
              </a:spcBef>
            </a:pPr>
            <a:r>
              <a:rPr lang="en-US" sz="3000" spc="-45" dirty="0" smtClean="0"/>
              <a:t>Authors</a:t>
            </a:r>
            <a:endParaRPr lang="en-US" sz="3000" dirty="0"/>
          </a:p>
        </p:txBody>
      </p:sp>
    </p:spTree>
    <p:extLst>
      <p:ext uri="{BB962C8B-B14F-4D97-AF65-F5344CB8AC3E}">
        <p14:creationId xmlns:p14="http://schemas.microsoft.com/office/powerpoint/2010/main" val="22910643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p:cNvSpPr>
          <p:nvPr/>
        </p:nvSpPr>
        <p:spPr>
          <a:xfrm>
            <a:off x="239369" y="167132"/>
            <a:ext cx="5094631" cy="474489"/>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5" dirty="0" smtClean="0"/>
              <a:t>Peril of packet number reuse</a:t>
            </a:r>
            <a:endParaRPr lang="en-US" sz="3000" dirty="0"/>
          </a:p>
        </p:txBody>
      </p:sp>
      <p:sp>
        <p:nvSpPr>
          <p:cNvPr id="9" name="TextBox 8"/>
          <p:cNvSpPr txBox="1"/>
          <p:nvPr/>
        </p:nvSpPr>
        <p:spPr>
          <a:xfrm>
            <a:off x="381000" y="956429"/>
            <a:ext cx="8458200" cy="3693319"/>
          </a:xfrm>
          <a:prstGeom prst="rect">
            <a:avLst/>
          </a:prstGeom>
          <a:noFill/>
        </p:spPr>
        <p:txBody>
          <a:bodyPr wrap="square" rtlCol="0">
            <a:spAutoFit/>
          </a:bodyPr>
          <a:lstStyle/>
          <a:p>
            <a:endParaRPr lang="en-US" dirty="0" smtClean="0">
              <a:solidFill>
                <a:schemeClr val="tx1"/>
              </a:solidFill>
              <a:latin typeface="Arial" pitchFamily="34" charset="0"/>
              <a:cs typeface="Arial" pitchFamily="34" charset="0"/>
            </a:endParaRPr>
          </a:p>
          <a:p>
            <a:r>
              <a:rPr lang="en-US" dirty="0" smtClean="0">
                <a:solidFill>
                  <a:schemeClr val="tx1"/>
                </a:solidFill>
                <a:latin typeface="Arial" pitchFamily="34" charset="0"/>
                <a:cs typeface="Arial" pitchFamily="34" charset="0"/>
              </a:rPr>
              <a:t>So, if two packets P1 and P2 are encrypted with PTK, then</a:t>
            </a:r>
            <a:br>
              <a:rPr lang="en-US" dirty="0" smtClean="0">
                <a:solidFill>
                  <a:schemeClr val="tx1"/>
                </a:solidFill>
                <a:latin typeface="Arial" pitchFamily="34" charset="0"/>
                <a:cs typeface="Arial" pitchFamily="34" charset="0"/>
              </a:rPr>
            </a:br>
            <a:r>
              <a:rPr lang="en-US" dirty="0" smtClean="0">
                <a:solidFill>
                  <a:schemeClr val="tx1"/>
                </a:solidFill>
                <a:latin typeface="Arial" pitchFamily="34" charset="0"/>
                <a:cs typeface="Arial" pitchFamily="34" charset="0"/>
              </a:rPr>
              <a:t>	</a:t>
            </a:r>
          </a:p>
          <a:p>
            <a:r>
              <a:rPr lang="en-US" dirty="0">
                <a:latin typeface="Arial" pitchFamily="34" charset="0"/>
                <a:cs typeface="Arial" pitchFamily="34" charset="0"/>
              </a:rPr>
              <a:t>	</a:t>
            </a:r>
            <a:r>
              <a:rPr lang="en-US" dirty="0" smtClean="0">
                <a:solidFill>
                  <a:schemeClr val="tx1"/>
                </a:solidFill>
                <a:latin typeface="Arial" pitchFamily="34" charset="0"/>
                <a:cs typeface="Arial" pitchFamily="34" charset="0"/>
              </a:rPr>
              <a:t>E1 = P1</a:t>
            </a:r>
            <a:r>
              <a:rPr lang="en-US" dirty="0" smtClean="0">
                <a:solidFill>
                  <a:schemeClr val="tx1"/>
                </a:solidFill>
                <a:latin typeface="Arial" pitchFamily="34" charset="0"/>
                <a:cs typeface="Arial" pitchFamily="34" charset="0"/>
                <a:sym typeface="Symbol"/>
              </a:rPr>
              <a:t> KS1</a:t>
            </a:r>
            <a:br>
              <a:rPr lang="en-US" dirty="0" smtClean="0">
                <a:solidFill>
                  <a:schemeClr val="tx1"/>
                </a:solidFill>
                <a:latin typeface="Arial" pitchFamily="34" charset="0"/>
                <a:cs typeface="Arial" pitchFamily="34" charset="0"/>
                <a:sym typeface="Symbol"/>
              </a:rPr>
            </a:br>
            <a:r>
              <a:rPr lang="en-US" dirty="0" smtClean="0">
                <a:solidFill>
                  <a:schemeClr val="tx1"/>
                </a:solidFill>
                <a:latin typeface="Arial" pitchFamily="34" charset="0"/>
                <a:cs typeface="Arial" pitchFamily="34" charset="0"/>
                <a:sym typeface="Symbol"/>
              </a:rPr>
              <a:t>	</a:t>
            </a:r>
            <a:r>
              <a:rPr lang="en-US" dirty="0" smtClean="0">
                <a:solidFill>
                  <a:schemeClr val="tx1"/>
                </a:solidFill>
                <a:latin typeface="Arial" pitchFamily="34" charset="0"/>
                <a:cs typeface="Arial" pitchFamily="34" charset="0"/>
              </a:rPr>
              <a:t>E2 = P2</a:t>
            </a:r>
            <a:r>
              <a:rPr lang="en-US" dirty="0" smtClean="0">
                <a:solidFill>
                  <a:schemeClr val="tx1"/>
                </a:solidFill>
                <a:latin typeface="Arial" pitchFamily="34" charset="0"/>
                <a:cs typeface="Arial" pitchFamily="34" charset="0"/>
                <a:sym typeface="Symbol"/>
              </a:rPr>
              <a:t> KS2</a:t>
            </a:r>
          </a:p>
          <a:p>
            <a:r>
              <a:rPr lang="en-US" dirty="0" smtClean="0">
                <a:solidFill>
                  <a:schemeClr val="tx1"/>
                </a:solidFill>
                <a:latin typeface="Arial" pitchFamily="34" charset="0"/>
                <a:cs typeface="Arial" pitchFamily="34" charset="0"/>
                <a:sym typeface="Symbol"/>
              </a:rPr>
              <a:t> </a:t>
            </a:r>
            <a:br>
              <a:rPr lang="en-US" dirty="0" smtClean="0">
                <a:solidFill>
                  <a:schemeClr val="tx1"/>
                </a:solidFill>
                <a:latin typeface="Arial" pitchFamily="34" charset="0"/>
                <a:cs typeface="Arial" pitchFamily="34" charset="0"/>
                <a:sym typeface="Symbol"/>
              </a:rPr>
            </a:br>
            <a:r>
              <a:rPr lang="en-US" dirty="0" smtClean="0">
                <a:solidFill>
                  <a:schemeClr val="tx1"/>
                </a:solidFill>
                <a:latin typeface="Arial" pitchFamily="34" charset="0"/>
                <a:cs typeface="Arial" pitchFamily="34" charset="0"/>
                <a:sym typeface="Symbol"/>
              </a:rPr>
              <a:t>and if P1 and P2 were to </a:t>
            </a:r>
            <a:r>
              <a:rPr lang="en-US" dirty="0" smtClean="0">
                <a:solidFill>
                  <a:srgbClr val="C00000"/>
                </a:solidFill>
                <a:latin typeface="Arial" pitchFamily="34" charset="0"/>
                <a:cs typeface="Arial" pitchFamily="34" charset="0"/>
                <a:sym typeface="Symbol"/>
              </a:rPr>
              <a:t>use same Packet Number (PN)</a:t>
            </a:r>
            <a:r>
              <a:rPr lang="en-US" dirty="0" smtClean="0">
                <a:solidFill>
                  <a:schemeClr val="tx1"/>
                </a:solidFill>
                <a:latin typeface="Arial" pitchFamily="34" charset="0"/>
                <a:cs typeface="Arial" pitchFamily="34" charset="0"/>
                <a:sym typeface="Symbol"/>
              </a:rPr>
              <a:t>, then</a:t>
            </a:r>
            <a:br>
              <a:rPr lang="en-US" dirty="0" smtClean="0">
                <a:solidFill>
                  <a:schemeClr val="tx1"/>
                </a:solidFill>
                <a:latin typeface="Arial" pitchFamily="34" charset="0"/>
                <a:cs typeface="Arial" pitchFamily="34" charset="0"/>
                <a:sym typeface="Symbol"/>
              </a:rPr>
            </a:br>
            <a:r>
              <a:rPr lang="en-US" dirty="0" smtClean="0">
                <a:solidFill>
                  <a:schemeClr val="tx1"/>
                </a:solidFill>
                <a:latin typeface="Arial" pitchFamily="34" charset="0"/>
                <a:cs typeface="Arial" pitchFamily="34" charset="0"/>
                <a:sym typeface="Symbol"/>
              </a:rPr>
              <a:t>	KS1 = KS2</a:t>
            </a:r>
            <a:br>
              <a:rPr lang="en-US" dirty="0" smtClean="0">
                <a:solidFill>
                  <a:schemeClr val="tx1"/>
                </a:solidFill>
                <a:latin typeface="Arial" pitchFamily="34" charset="0"/>
                <a:cs typeface="Arial" pitchFamily="34" charset="0"/>
                <a:sym typeface="Symbol"/>
              </a:rPr>
            </a:br>
            <a:endParaRPr lang="en-US" dirty="0" smtClean="0">
              <a:solidFill>
                <a:schemeClr val="tx1"/>
              </a:solidFill>
              <a:latin typeface="Arial" pitchFamily="34" charset="0"/>
              <a:cs typeface="Arial" pitchFamily="34" charset="0"/>
              <a:sym typeface="Symbol"/>
            </a:endParaRPr>
          </a:p>
          <a:p>
            <a:r>
              <a:rPr lang="en-US" dirty="0" smtClean="0">
                <a:solidFill>
                  <a:schemeClr val="tx1"/>
                </a:solidFill>
                <a:latin typeface="Arial" pitchFamily="34" charset="0"/>
                <a:cs typeface="Arial" pitchFamily="34" charset="0"/>
                <a:sym typeface="Symbol"/>
              </a:rPr>
              <a:t>in that case,</a:t>
            </a:r>
            <a:br>
              <a:rPr lang="en-US" dirty="0" smtClean="0">
                <a:solidFill>
                  <a:schemeClr val="tx1"/>
                </a:solidFill>
                <a:latin typeface="Arial" pitchFamily="34" charset="0"/>
                <a:cs typeface="Arial" pitchFamily="34" charset="0"/>
                <a:sym typeface="Symbol"/>
              </a:rPr>
            </a:br>
            <a:r>
              <a:rPr lang="en-US" dirty="0" smtClean="0">
                <a:solidFill>
                  <a:schemeClr val="tx1"/>
                </a:solidFill>
                <a:latin typeface="Arial" pitchFamily="34" charset="0"/>
                <a:cs typeface="Arial" pitchFamily="34" charset="0"/>
                <a:sym typeface="Symbol"/>
              </a:rPr>
              <a:t>	E1 E2 = </a:t>
            </a:r>
            <a:r>
              <a:rPr lang="en-US" dirty="0" smtClean="0">
                <a:solidFill>
                  <a:schemeClr val="tx1"/>
                </a:solidFill>
                <a:latin typeface="Arial" pitchFamily="34" charset="0"/>
                <a:cs typeface="Arial" pitchFamily="34" charset="0"/>
              </a:rPr>
              <a:t>P1</a:t>
            </a:r>
            <a:r>
              <a:rPr lang="en-US" dirty="0" smtClean="0">
                <a:solidFill>
                  <a:schemeClr val="tx1"/>
                </a:solidFill>
                <a:latin typeface="Arial" pitchFamily="34" charset="0"/>
                <a:cs typeface="Arial" pitchFamily="34" charset="0"/>
                <a:sym typeface="Symbol"/>
              </a:rPr>
              <a:t> P2    </a:t>
            </a:r>
            <a:r>
              <a:rPr lang="en-US" dirty="0" smtClean="0">
                <a:solidFill>
                  <a:srgbClr val="FF0000"/>
                </a:solidFill>
                <a:latin typeface="Arial" pitchFamily="34" charset="0"/>
                <a:cs typeface="Arial" pitchFamily="34" charset="0"/>
                <a:sym typeface="Symbol"/>
              </a:rPr>
              <a:t>[ Effect of encryption eliminated!! ]</a:t>
            </a:r>
          </a:p>
          <a:p>
            <a:endParaRPr lang="en-US" dirty="0" smtClean="0">
              <a:solidFill>
                <a:schemeClr val="tx1"/>
              </a:solidFill>
              <a:latin typeface="Arial" pitchFamily="34" charset="0"/>
              <a:cs typeface="Arial" pitchFamily="34" charset="0"/>
              <a:sym typeface="Symbol"/>
            </a:endParaRPr>
          </a:p>
          <a:p>
            <a:r>
              <a:rPr lang="en-US" dirty="0" smtClean="0">
                <a:solidFill>
                  <a:schemeClr val="tx1"/>
                </a:solidFill>
                <a:latin typeface="Arial" pitchFamily="34" charset="0"/>
                <a:cs typeface="Arial" pitchFamily="34" charset="0"/>
                <a:sym typeface="Symbol"/>
              </a:rPr>
              <a:t>So, if P1 is </a:t>
            </a:r>
            <a:r>
              <a:rPr lang="en-US" dirty="0" smtClean="0">
                <a:solidFill>
                  <a:srgbClr val="FF0000"/>
                </a:solidFill>
                <a:latin typeface="Arial" pitchFamily="34" charset="0"/>
                <a:cs typeface="Arial" pitchFamily="34" charset="0"/>
                <a:sym typeface="Symbol"/>
              </a:rPr>
              <a:t>known/can be guessed</a:t>
            </a:r>
            <a:r>
              <a:rPr lang="en-US" dirty="0" smtClean="0">
                <a:solidFill>
                  <a:schemeClr val="tx1"/>
                </a:solidFill>
                <a:latin typeface="Arial" pitchFamily="34" charset="0"/>
                <a:cs typeface="Arial" pitchFamily="34" charset="0"/>
                <a:sym typeface="Symbol"/>
              </a:rPr>
              <a:t>, it is </a:t>
            </a:r>
            <a:r>
              <a:rPr lang="en-US" dirty="0" smtClean="0">
                <a:solidFill>
                  <a:srgbClr val="FF0000"/>
                </a:solidFill>
                <a:latin typeface="Arial" pitchFamily="34" charset="0"/>
                <a:cs typeface="Arial" pitchFamily="34" charset="0"/>
                <a:sym typeface="Symbol"/>
              </a:rPr>
              <a:t>possible to Decrypt P2</a:t>
            </a:r>
            <a:endParaRPr lang="en-US" dirty="0"/>
          </a:p>
        </p:txBody>
      </p:sp>
    </p:spTree>
    <p:extLst>
      <p:ext uri="{BB962C8B-B14F-4D97-AF65-F5344CB8AC3E}">
        <p14:creationId xmlns:p14="http://schemas.microsoft.com/office/powerpoint/2010/main" val="315995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 calcmode="lin" valueType="num">
                                      <p:cBhvr additive="base">
                                        <p:cTn id="12"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 calcmode="lin" valueType="num">
                                      <p:cBhvr additive="base">
                                        <p:cTn id="18"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xEl>
                                              <p:pRg st="4" end="4"/>
                                            </p:txEl>
                                          </p:spTgt>
                                        </p:tgtEl>
                                        <p:attrNameLst>
                                          <p:attrName>style.visibility</p:attrName>
                                        </p:attrNameLst>
                                      </p:cBhvr>
                                      <p:to>
                                        <p:strVal val="visible"/>
                                      </p:to>
                                    </p:set>
                                    <p:anim calcmode="lin" valueType="num">
                                      <p:cBhvr additive="base">
                                        <p:cTn id="24"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9">
                                            <p:txEl>
                                              <p:pRg st="6" end="6"/>
                                            </p:txEl>
                                          </p:spTgt>
                                        </p:tgtEl>
                                        <p:attrNameLst>
                                          <p:attrName>style.visibility</p:attrName>
                                        </p:attrNameLst>
                                      </p:cBhvr>
                                      <p:to>
                                        <p:strVal val="visible"/>
                                      </p:to>
                                    </p:set>
                                    <p:anim calcmode="lin" valueType="num">
                                      <p:cBhvr additive="base">
                                        <p:cTn id="30"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t>KRACK</a:t>
            </a:r>
            <a:r>
              <a:rPr sz="3000" spc="-260" dirty="0"/>
              <a:t> </a:t>
            </a:r>
            <a:r>
              <a:rPr sz="3000" spc="-5" dirty="0"/>
              <a:t>Attack</a:t>
            </a:r>
            <a:endParaRPr sz="3000"/>
          </a:p>
        </p:txBody>
      </p:sp>
      <p:sp>
        <p:nvSpPr>
          <p:cNvPr id="3" name="object 3"/>
          <p:cNvSpPr/>
          <p:nvPr/>
        </p:nvSpPr>
        <p:spPr>
          <a:xfrm>
            <a:off x="1271968" y="786383"/>
            <a:ext cx="6515145" cy="74980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21</a:t>
            </a:fld>
            <a:endParaRPr spc="-5"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t>KRACK</a:t>
            </a:r>
            <a:r>
              <a:rPr sz="3000" spc="-260" dirty="0"/>
              <a:t> </a:t>
            </a:r>
            <a:r>
              <a:rPr sz="3000" spc="-5" dirty="0"/>
              <a:t>Attack</a:t>
            </a:r>
            <a:endParaRPr sz="3000"/>
          </a:p>
        </p:txBody>
      </p:sp>
      <p:sp>
        <p:nvSpPr>
          <p:cNvPr id="3" name="object 3"/>
          <p:cNvSpPr/>
          <p:nvPr/>
        </p:nvSpPr>
        <p:spPr>
          <a:xfrm>
            <a:off x="1271968" y="786383"/>
            <a:ext cx="6515145" cy="191719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22</a:t>
            </a:fld>
            <a:endParaRPr spc="-5"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t>KRACK</a:t>
            </a:r>
            <a:r>
              <a:rPr sz="3000" spc="-260" dirty="0"/>
              <a:t> </a:t>
            </a:r>
            <a:r>
              <a:rPr sz="3000" spc="-5" dirty="0"/>
              <a:t>Attack</a:t>
            </a:r>
            <a:endParaRPr sz="3000"/>
          </a:p>
        </p:txBody>
      </p:sp>
      <p:sp>
        <p:nvSpPr>
          <p:cNvPr id="3" name="object 3"/>
          <p:cNvSpPr/>
          <p:nvPr/>
        </p:nvSpPr>
        <p:spPr>
          <a:xfrm>
            <a:off x="1271968" y="786383"/>
            <a:ext cx="6515145" cy="191719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1510283" y="3163823"/>
            <a:ext cx="6055360" cy="1016635"/>
          </a:xfrm>
          <a:prstGeom prst="rect">
            <a:avLst/>
          </a:prstGeom>
          <a:solidFill>
            <a:srgbClr val="D9D9D9">
              <a:alpha val="94900"/>
            </a:srgbClr>
          </a:solidFill>
        </p:spPr>
        <p:txBody>
          <a:bodyPr vert="horz" wrap="square" lIns="0" tIns="67945" rIns="0" bIns="0" rtlCol="0">
            <a:spAutoFit/>
          </a:bodyPr>
          <a:lstStyle/>
          <a:p>
            <a:pPr marL="189865">
              <a:lnSpc>
                <a:spcPct val="100000"/>
              </a:lnSpc>
              <a:spcBef>
                <a:spcPts val="535"/>
              </a:spcBef>
            </a:pPr>
            <a:r>
              <a:rPr sz="2800" b="1" spc="-10" dirty="0">
                <a:solidFill>
                  <a:srgbClr val="C34A60"/>
                </a:solidFill>
                <a:latin typeface="Arial"/>
                <a:cs typeface="Arial"/>
              </a:rPr>
              <a:t>PTK </a:t>
            </a:r>
            <a:r>
              <a:rPr sz="2800" b="1" spc="-5" dirty="0">
                <a:solidFill>
                  <a:srgbClr val="252525"/>
                </a:solidFill>
                <a:latin typeface="Arial"/>
                <a:cs typeface="Arial"/>
              </a:rPr>
              <a:t>= Combine(shared</a:t>
            </a:r>
            <a:r>
              <a:rPr sz="2800" b="1" spc="60" dirty="0">
                <a:solidFill>
                  <a:srgbClr val="252525"/>
                </a:solidFill>
                <a:latin typeface="Arial"/>
                <a:cs typeface="Arial"/>
              </a:rPr>
              <a:t> </a:t>
            </a:r>
            <a:r>
              <a:rPr sz="2800" b="1" dirty="0">
                <a:solidFill>
                  <a:srgbClr val="252525"/>
                </a:solidFill>
                <a:latin typeface="Arial"/>
                <a:cs typeface="Arial"/>
              </a:rPr>
              <a:t>secret,</a:t>
            </a:r>
            <a:endParaRPr sz="2800">
              <a:latin typeface="Arial"/>
              <a:cs typeface="Arial"/>
            </a:endParaRPr>
          </a:p>
          <a:p>
            <a:pPr marL="2961005">
              <a:lnSpc>
                <a:spcPct val="100000"/>
              </a:lnSpc>
            </a:pPr>
            <a:r>
              <a:rPr sz="2800" b="1" spc="-5" dirty="0">
                <a:solidFill>
                  <a:srgbClr val="252525"/>
                </a:solidFill>
                <a:latin typeface="Arial"/>
                <a:cs typeface="Arial"/>
              </a:rPr>
              <a:t>ANonce, SNonce)</a:t>
            </a:r>
            <a:endParaRPr sz="2800">
              <a:latin typeface="Arial"/>
              <a:cs typeface="Arial"/>
            </a:endParaRPr>
          </a:p>
        </p:txBody>
      </p:sp>
      <p:sp>
        <p:nvSpPr>
          <p:cNvPr id="8" name="object 8"/>
          <p:cNvSpPr/>
          <p:nvPr/>
        </p:nvSpPr>
        <p:spPr>
          <a:xfrm>
            <a:off x="2877311" y="2191511"/>
            <a:ext cx="995680" cy="344805"/>
          </a:xfrm>
          <a:custGeom>
            <a:avLst/>
            <a:gdLst/>
            <a:ahLst/>
            <a:cxnLst/>
            <a:rect l="l" t="t" r="r" b="b"/>
            <a:pathLst>
              <a:path w="995679" h="344805">
                <a:moveTo>
                  <a:pt x="0" y="57404"/>
                </a:moveTo>
                <a:lnTo>
                  <a:pt x="4504" y="35040"/>
                </a:lnTo>
                <a:lnTo>
                  <a:pt x="16795" y="16795"/>
                </a:lnTo>
                <a:lnTo>
                  <a:pt x="35040" y="4504"/>
                </a:lnTo>
                <a:lnTo>
                  <a:pt x="57404" y="0"/>
                </a:lnTo>
                <a:lnTo>
                  <a:pt x="937767" y="0"/>
                </a:lnTo>
                <a:lnTo>
                  <a:pt x="960131" y="4504"/>
                </a:lnTo>
                <a:lnTo>
                  <a:pt x="978376" y="16795"/>
                </a:lnTo>
                <a:lnTo>
                  <a:pt x="990667" y="35040"/>
                </a:lnTo>
                <a:lnTo>
                  <a:pt x="995172" y="57404"/>
                </a:lnTo>
                <a:lnTo>
                  <a:pt x="995172" y="287019"/>
                </a:lnTo>
                <a:lnTo>
                  <a:pt x="990667" y="309383"/>
                </a:lnTo>
                <a:lnTo>
                  <a:pt x="978376" y="327628"/>
                </a:lnTo>
                <a:lnTo>
                  <a:pt x="960131" y="339919"/>
                </a:lnTo>
                <a:lnTo>
                  <a:pt x="937767" y="344424"/>
                </a:lnTo>
                <a:lnTo>
                  <a:pt x="57404" y="344424"/>
                </a:lnTo>
                <a:lnTo>
                  <a:pt x="35040" y="339919"/>
                </a:lnTo>
                <a:lnTo>
                  <a:pt x="16795" y="327628"/>
                </a:lnTo>
                <a:lnTo>
                  <a:pt x="4504" y="309383"/>
                </a:lnTo>
                <a:lnTo>
                  <a:pt x="0" y="287019"/>
                </a:lnTo>
                <a:lnTo>
                  <a:pt x="0" y="57404"/>
                </a:lnTo>
                <a:close/>
              </a:path>
            </a:pathLst>
          </a:custGeom>
          <a:ln w="76200">
            <a:solidFill>
              <a:srgbClr val="4AC3AC"/>
            </a:solidFill>
          </a:ln>
        </p:spPr>
        <p:txBody>
          <a:bodyPr wrap="square" lIns="0" tIns="0" rIns="0" bIns="0" rtlCol="0"/>
          <a:lstStyle/>
          <a:p>
            <a:endParaRPr/>
          </a:p>
        </p:txBody>
      </p:sp>
      <p:sp>
        <p:nvSpPr>
          <p:cNvPr id="9" name="object 9"/>
          <p:cNvSpPr/>
          <p:nvPr/>
        </p:nvSpPr>
        <p:spPr>
          <a:xfrm>
            <a:off x="6088379" y="1594103"/>
            <a:ext cx="1059180" cy="355600"/>
          </a:xfrm>
          <a:custGeom>
            <a:avLst/>
            <a:gdLst/>
            <a:ahLst/>
            <a:cxnLst/>
            <a:rect l="l" t="t" r="r" b="b"/>
            <a:pathLst>
              <a:path w="1059179" h="355600">
                <a:moveTo>
                  <a:pt x="0" y="59182"/>
                </a:moveTo>
                <a:lnTo>
                  <a:pt x="4657" y="36165"/>
                </a:lnTo>
                <a:lnTo>
                  <a:pt x="17351" y="17351"/>
                </a:lnTo>
                <a:lnTo>
                  <a:pt x="36165" y="4657"/>
                </a:lnTo>
                <a:lnTo>
                  <a:pt x="59182" y="0"/>
                </a:lnTo>
                <a:lnTo>
                  <a:pt x="999998" y="0"/>
                </a:lnTo>
                <a:lnTo>
                  <a:pt x="1023014" y="4657"/>
                </a:lnTo>
                <a:lnTo>
                  <a:pt x="1041828" y="17351"/>
                </a:lnTo>
                <a:lnTo>
                  <a:pt x="1054522" y="36165"/>
                </a:lnTo>
                <a:lnTo>
                  <a:pt x="1059179" y="59182"/>
                </a:lnTo>
                <a:lnTo>
                  <a:pt x="1059179" y="295910"/>
                </a:lnTo>
                <a:lnTo>
                  <a:pt x="1054522" y="318926"/>
                </a:lnTo>
                <a:lnTo>
                  <a:pt x="1041828" y="337740"/>
                </a:lnTo>
                <a:lnTo>
                  <a:pt x="1023014" y="350434"/>
                </a:lnTo>
                <a:lnTo>
                  <a:pt x="999998" y="355092"/>
                </a:lnTo>
                <a:lnTo>
                  <a:pt x="59182" y="355092"/>
                </a:lnTo>
                <a:lnTo>
                  <a:pt x="36165" y="350434"/>
                </a:lnTo>
                <a:lnTo>
                  <a:pt x="17351" y="337740"/>
                </a:lnTo>
                <a:lnTo>
                  <a:pt x="4657" y="318926"/>
                </a:lnTo>
                <a:lnTo>
                  <a:pt x="0" y="295910"/>
                </a:lnTo>
                <a:lnTo>
                  <a:pt x="0" y="59182"/>
                </a:lnTo>
                <a:close/>
              </a:path>
            </a:pathLst>
          </a:custGeom>
          <a:ln w="76200">
            <a:solidFill>
              <a:srgbClr val="4AC3AC"/>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23</a:t>
            </a:fld>
            <a:endParaRPr spc="-5"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499CC2"/>
                </a:solidFill>
                <a:latin typeface="Arial"/>
                <a:cs typeface="Arial"/>
              </a:rPr>
              <a:t>KRACK</a:t>
            </a:r>
            <a:r>
              <a:rPr sz="3000" spc="-260" dirty="0">
                <a:solidFill>
                  <a:srgbClr val="499CC2"/>
                </a:solidFill>
                <a:latin typeface="Arial"/>
                <a:cs typeface="Arial"/>
              </a:rPr>
              <a:t> </a:t>
            </a:r>
            <a:r>
              <a:rPr sz="3000" spc="-5" dirty="0">
                <a:solidFill>
                  <a:srgbClr val="499CC2"/>
                </a:solidFill>
                <a:latin typeface="Arial"/>
                <a:cs typeface="Arial"/>
              </a:rPr>
              <a:t>Attack</a:t>
            </a:r>
            <a:endParaRPr sz="3000">
              <a:latin typeface="Arial"/>
              <a:cs typeface="Arial"/>
            </a:endParaRPr>
          </a:p>
        </p:txBody>
      </p:sp>
      <p:sp>
        <p:nvSpPr>
          <p:cNvPr id="3" name="object 3"/>
          <p:cNvSpPr/>
          <p:nvPr/>
        </p:nvSpPr>
        <p:spPr>
          <a:xfrm>
            <a:off x="1271968" y="786383"/>
            <a:ext cx="6515145" cy="30861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24</a:t>
            </a:fld>
            <a:endParaRPr spc="-5"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499CC2"/>
                </a:solidFill>
                <a:latin typeface="Arial"/>
                <a:cs typeface="Arial"/>
              </a:rPr>
              <a:t>KRACK</a:t>
            </a:r>
            <a:r>
              <a:rPr sz="3000" spc="-260" dirty="0">
                <a:solidFill>
                  <a:srgbClr val="499CC2"/>
                </a:solidFill>
                <a:latin typeface="Arial"/>
                <a:cs typeface="Arial"/>
              </a:rPr>
              <a:t> </a:t>
            </a:r>
            <a:r>
              <a:rPr sz="3000" spc="-5" dirty="0">
                <a:solidFill>
                  <a:srgbClr val="499CC2"/>
                </a:solidFill>
                <a:latin typeface="Arial"/>
                <a:cs typeface="Arial"/>
              </a:rPr>
              <a:t>Attack</a:t>
            </a:r>
            <a:endParaRPr sz="3000">
              <a:latin typeface="Arial"/>
              <a:cs typeface="Arial"/>
            </a:endParaRPr>
          </a:p>
        </p:txBody>
      </p:sp>
      <p:sp>
        <p:nvSpPr>
          <p:cNvPr id="3" name="object 3"/>
          <p:cNvSpPr/>
          <p:nvPr/>
        </p:nvSpPr>
        <p:spPr>
          <a:xfrm>
            <a:off x="1271968" y="786383"/>
            <a:ext cx="6515145" cy="30861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668011" y="3316223"/>
            <a:ext cx="0" cy="826769"/>
          </a:xfrm>
          <a:custGeom>
            <a:avLst/>
            <a:gdLst/>
            <a:ahLst/>
            <a:cxnLst/>
            <a:rect l="l" t="t" r="r" b="b"/>
            <a:pathLst>
              <a:path h="826770">
                <a:moveTo>
                  <a:pt x="0" y="0"/>
                </a:moveTo>
                <a:lnTo>
                  <a:pt x="0" y="826706"/>
                </a:lnTo>
              </a:path>
            </a:pathLst>
          </a:custGeom>
          <a:ln w="67056">
            <a:solidFill>
              <a:srgbClr val="4AC3AC"/>
            </a:solidFill>
          </a:ln>
        </p:spPr>
        <p:txBody>
          <a:bodyPr wrap="square" lIns="0" tIns="0" rIns="0" bIns="0" rtlCol="0"/>
          <a:lstStyle/>
          <a:p>
            <a:endParaRPr/>
          </a:p>
        </p:txBody>
      </p:sp>
      <p:sp>
        <p:nvSpPr>
          <p:cNvPr id="8" name="object 8"/>
          <p:cNvSpPr txBox="1"/>
          <p:nvPr/>
        </p:nvSpPr>
        <p:spPr>
          <a:xfrm>
            <a:off x="4832603" y="3467100"/>
            <a:ext cx="2319655" cy="523240"/>
          </a:xfrm>
          <a:prstGeom prst="rect">
            <a:avLst/>
          </a:prstGeom>
          <a:solidFill>
            <a:srgbClr val="D9D9D9">
              <a:alpha val="94900"/>
            </a:srgbClr>
          </a:solidFill>
        </p:spPr>
        <p:txBody>
          <a:bodyPr vert="horz" wrap="square" lIns="0" tIns="37465" rIns="0" bIns="0" rtlCol="0">
            <a:spAutoFit/>
          </a:bodyPr>
          <a:lstStyle/>
          <a:p>
            <a:pPr marL="171450">
              <a:lnSpc>
                <a:spcPct val="100000"/>
              </a:lnSpc>
              <a:spcBef>
                <a:spcPts val="295"/>
              </a:spcBef>
            </a:pPr>
            <a:r>
              <a:rPr sz="2800" b="1" spc="-5" dirty="0">
                <a:solidFill>
                  <a:srgbClr val="252525"/>
                </a:solidFill>
                <a:latin typeface="Arial"/>
                <a:cs typeface="Arial"/>
              </a:rPr>
              <a:t>Block</a:t>
            </a:r>
            <a:r>
              <a:rPr sz="2800" b="1" spc="-15" dirty="0">
                <a:solidFill>
                  <a:srgbClr val="252525"/>
                </a:solidFill>
                <a:latin typeface="Arial"/>
                <a:cs typeface="Arial"/>
              </a:rPr>
              <a:t> </a:t>
            </a:r>
            <a:r>
              <a:rPr sz="2800" b="1" spc="-5" dirty="0">
                <a:solidFill>
                  <a:srgbClr val="252525"/>
                </a:solidFill>
                <a:latin typeface="Arial"/>
                <a:cs typeface="Arial"/>
              </a:rPr>
              <a:t>Msg4</a:t>
            </a:r>
            <a:endParaRPr sz="2800" dirty="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25</a:t>
            </a:fld>
            <a:endParaRPr spc="-5" dirty="0"/>
          </a:p>
        </p:txBody>
      </p:sp>
    </p:spTree>
    <p:extLst>
      <p:ext uri="{BB962C8B-B14F-4D97-AF65-F5344CB8AC3E}">
        <p14:creationId xmlns:p14="http://schemas.microsoft.com/office/powerpoint/2010/main" val="16905651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499CC2"/>
                </a:solidFill>
                <a:latin typeface="Arial"/>
                <a:cs typeface="Arial"/>
              </a:rPr>
              <a:t>KRACK</a:t>
            </a:r>
            <a:r>
              <a:rPr sz="3000" spc="-260" dirty="0">
                <a:solidFill>
                  <a:srgbClr val="499CC2"/>
                </a:solidFill>
                <a:latin typeface="Arial"/>
                <a:cs typeface="Arial"/>
              </a:rPr>
              <a:t> </a:t>
            </a:r>
            <a:r>
              <a:rPr sz="3000" spc="-5" dirty="0">
                <a:solidFill>
                  <a:srgbClr val="499CC2"/>
                </a:solidFill>
                <a:latin typeface="Arial"/>
                <a:cs typeface="Arial"/>
              </a:rPr>
              <a:t>Attack</a:t>
            </a:r>
            <a:endParaRPr sz="3000">
              <a:latin typeface="Arial"/>
              <a:cs typeface="Arial"/>
            </a:endParaRPr>
          </a:p>
        </p:txBody>
      </p:sp>
      <p:sp>
        <p:nvSpPr>
          <p:cNvPr id="3" name="object 3"/>
          <p:cNvSpPr/>
          <p:nvPr/>
        </p:nvSpPr>
        <p:spPr>
          <a:xfrm>
            <a:off x="1183834" y="786383"/>
            <a:ext cx="6603279" cy="372160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668011" y="3316223"/>
            <a:ext cx="0" cy="826769"/>
          </a:xfrm>
          <a:custGeom>
            <a:avLst/>
            <a:gdLst/>
            <a:ahLst/>
            <a:cxnLst/>
            <a:rect l="l" t="t" r="r" b="b"/>
            <a:pathLst>
              <a:path h="826770">
                <a:moveTo>
                  <a:pt x="0" y="0"/>
                </a:moveTo>
                <a:lnTo>
                  <a:pt x="0" y="826706"/>
                </a:lnTo>
              </a:path>
            </a:pathLst>
          </a:custGeom>
          <a:ln w="67056">
            <a:solidFill>
              <a:srgbClr val="4AC3AC"/>
            </a:solidFill>
          </a:ln>
        </p:spPr>
        <p:txBody>
          <a:bodyPr wrap="square" lIns="0" tIns="0" rIns="0" bIns="0" rtlCol="0"/>
          <a:lstStyle/>
          <a:p>
            <a:endParaRPr/>
          </a:p>
        </p:txBody>
      </p:sp>
      <p:sp>
        <p:nvSpPr>
          <p:cNvPr id="8" name="object 8"/>
          <p:cNvSpPr txBox="1"/>
          <p:nvPr/>
        </p:nvSpPr>
        <p:spPr>
          <a:xfrm>
            <a:off x="4832603" y="3467100"/>
            <a:ext cx="2319655" cy="523240"/>
          </a:xfrm>
          <a:prstGeom prst="rect">
            <a:avLst/>
          </a:prstGeom>
          <a:solidFill>
            <a:srgbClr val="D9D9D9">
              <a:alpha val="94900"/>
            </a:srgbClr>
          </a:solidFill>
        </p:spPr>
        <p:txBody>
          <a:bodyPr vert="horz" wrap="square" lIns="0" tIns="37465" rIns="0" bIns="0" rtlCol="0">
            <a:spAutoFit/>
          </a:bodyPr>
          <a:lstStyle/>
          <a:p>
            <a:pPr marL="171450">
              <a:lnSpc>
                <a:spcPct val="100000"/>
              </a:lnSpc>
              <a:spcBef>
                <a:spcPts val="295"/>
              </a:spcBef>
            </a:pPr>
            <a:r>
              <a:rPr sz="2800" b="1" spc="-5" dirty="0">
                <a:solidFill>
                  <a:srgbClr val="252525"/>
                </a:solidFill>
                <a:latin typeface="Arial"/>
                <a:cs typeface="Arial"/>
              </a:rPr>
              <a:t>Block</a:t>
            </a:r>
            <a:r>
              <a:rPr sz="2800" b="1" spc="-15" dirty="0">
                <a:solidFill>
                  <a:srgbClr val="252525"/>
                </a:solidFill>
                <a:latin typeface="Arial"/>
                <a:cs typeface="Arial"/>
              </a:rPr>
              <a:t> </a:t>
            </a:r>
            <a:r>
              <a:rPr sz="2800" b="1" spc="-5" dirty="0">
                <a:solidFill>
                  <a:srgbClr val="252525"/>
                </a:solidFill>
                <a:latin typeface="Arial"/>
                <a:cs typeface="Arial"/>
              </a:rPr>
              <a:t>Msg4</a:t>
            </a:r>
            <a:endParaRPr sz="28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26</a:t>
            </a:fld>
            <a:endParaRPr spc="-5"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t>KRACK</a:t>
            </a:r>
            <a:r>
              <a:rPr sz="3000" spc="-260" dirty="0"/>
              <a:t> </a:t>
            </a:r>
            <a:r>
              <a:rPr sz="3000" spc="-5" dirty="0"/>
              <a:t>Attack</a:t>
            </a:r>
            <a:endParaRPr sz="3000"/>
          </a:p>
        </p:txBody>
      </p:sp>
      <p:sp>
        <p:nvSpPr>
          <p:cNvPr id="3" name="object 3"/>
          <p:cNvSpPr/>
          <p:nvPr/>
        </p:nvSpPr>
        <p:spPr>
          <a:xfrm>
            <a:off x="1183834" y="786383"/>
            <a:ext cx="6603279" cy="372160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5531" y="2551176"/>
            <a:ext cx="3700779" cy="1231900"/>
          </a:xfrm>
          <a:custGeom>
            <a:avLst/>
            <a:gdLst/>
            <a:ahLst/>
            <a:cxnLst/>
            <a:rect l="l" t="t" r="r" b="b"/>
            <a:pathLst>
              <a:path w="3700779" h="1231900">
                <a:moveTo>
                  <a:pt x="0" y="1231392"/>
                </a:moveTo>
                <a:lnTo>
                  <a:pt x="3700272" y="1231392"/>
                </a:lnTo>
                <a:lnTo>
                  <a:pt x="3700272" y="0"/>
                </a:lnTo>
                <a:lnTo>
                  <a:pt x="0" y="0"/>
                </a:lnTo>
                <a:lnTo>
                  <a:pt x="0" y="1231392"/>
                </a:lnTo>
                <a:close/>
              </a:path>
            </a:pathLst>
          </a:custGeom>
          <a:solidFill>
            <a:srgbClr val="D9D9D9">
              <a:alpha val="94900"/>
            </a:srgbClr>
          </a:solidFill>
        </p:spPr>
        <p:txBody>
          <a:bodyPr wrap="square" lIns="0" tIns="0" rIns="0" bIns="0" rtlCol="0"/>
          <a:lstStyle/>
          <a:p>
            <a:endParaRPr/>
          </a:p>
        </p:txBody>
      </p:sp>
      <p:sp>
        <p:nvSpPr>
          <p:cNvPr id="8" name="object 8"/>
          <p:cNvSpPr txBox="1"/>
          <p:nvPr/>
        </p:nvSpPr>
        <p:spPr>
          <a:xfrm>
            <a:off x="189382" y="2632913"/>
            <a:ext cx="3458210" cy="1002665"/>
          </a:xfrm>
          <a:prstGeom prst="rect">
            <a:avLst/>
          </a:prstGeom>
        </p:spPr>
        <p:txBody>
          <a:bodyPr vert="horz" wrap="square" lIns="0" tIns="13335" rIns="0" bIns="0" rtlCol="0">
            <a:spAutoFit/>
          </a:bodyPr>
          <a:lstStyle/>
          <a:p>
            <a:pPr marL="57150" marR="5080" indent="-45085">
              <a:lnSpc>
                <a:spcPct val="100000"/>
              </a:lnSpc>
              <a:spcBef>
                <a:spcPts val="105"/>
              </a:spcBef>
            </a:pPr>
            <a:r>
              <a:rPr sz="3200" b="1" dirty="0">
                <a:solidFill>
                  <a:srgbClr val="252525"/>
                </a:solidFill>
                <a:latin typeface="Arial"/>
                <a:cs typeface="Arial"/>
              </a:rPr>
              <a:t>PTK is installed</a:t>
            </a:r>
            <a:r>
              <a:rPr sz="3200" b="1" spc="-110" dirty="0">
                <a:solidFill>
                  <a:srgbClr val="252525"/>
                </a:solidFill>
                <a:latin typeface="Arial"/>
                <a:cs typeface="Arial"/>
              </a:rPr>
              <a:t> </a:t>
            </a:r>
            <a:r>
              <a:rPr sz="3200" b="1" dirty="0">
                <a:solidFill>
                  <a:srgbClr val="252525"/>
                </a:solidFill>
                <a:latin typeface="Arial"/>
                <a:cs typeface="Arial"/>
              </a:rPr>
              <a:t>&amp;  nonce </a:t>
            </a:r>
            <a:r>
              <a:rPr sz="3200" b="1" spc="-5" dirty="0">
                <a:solidFill>
                  <a:srgbClr val="252525"/>
                </a:solidFill>
                <a:latin typeface="Arial"/>
                <a:cs typeface="Arial"/>
              </a:rPr>
              <a:t>set </a:t>
            </a:r>
            <a:r>
              <a:rPr sz="3200" b="1" dirty="0">
                <a:solidFill>
                  <a:srgbClr val="252525"/>
                </a:solidFill>
                <a:latin typeface="Arial"/>
                <a:cs typeface="Arial"/>
              </a:rPr>
              <a:t>to</a:t>
            </a:r>
            <a:r>
              <a:rPr sz="3200" b="1" spc="-114" dirty="0">
                <a:solidFill>
                  <a:srgbClr val="252525"/>
                </a:solidFill>
                <a:latin typeface="Arial"/>
                <a:cs typeface="Arial"/>
              </a:rPr>
              <a:t> </a:t>
            </a:r>
            <a:r>
              <a:rPr sz="3200" b="1" dirty="0">
                <a:solidFill>
                  <a:srgbClr val="252525"/>
                </a:solidFill>
                <a:latin typeface="Arial"/>
                <a:cs typeface="Arial"/>
              </a:rPr>
              <a:t>zero</a:t>
            </a:r>
            <a:endParaRPr sz="3200">
              <a:latin typeface="Arial"/>
              <a:cs typeface="Arial"/>
            </a:endParaRPr>
          </a:p>
        </p:txBody>
      </p:sp>
      <p:sp>
        <p:nvSpPr>
          <p:cNvPr id="9" name="object 9"/>
          <p:cNvSpPr/>
          <p:nvPr/>
        </p:nvSpPr>
        <p:spPr>
          <a:xfrm>
            <a:off x="1203960" y="3930396"/>
            <a:ext cx="1424940" cy="356870"/>
          </a:xfrm>
          <a:custGeom>
            <a:avLst/>
            <a:gdLst/>
            <a:ahLst/>
            <a:cxnLst/>
            <a:rect l="l" t="t" r="r" b="b"/>
            <a:pathLst>
              <a:path w="1424939" h="356870">
                <a:moveTo>
                  <a:pt x="0" y="59435"/>
                </a:moveTo>
                <a:lnTo>
                  <a:pt x="4670" y="36299"/>
                </a:lnTo>
                <a:lnTo>
                  <a:pt x="17406" y="17406"/>
                </a:lnTo>
                <a:lnTo>
                  <a:pt x="36299" y="4670"/>
                </a:lnTo>
                <a:lnTo>
                  <a:pt x="59436" y="0"/>
                </a:lnTo>
                <a:lnTo>
                  <a:pt x="1365504" y="0"/>
                </a:lnTo>
                <a:lnTo>
                  <a:pt x="1388614" y="4670"/>
                </a:lnTo>
                <a:lnTo>
                  <a:pt x="1407509" y="17406"/>
                </a:lnTo>
                <a:lnTo>
                  <a:pt x="1420260" y="36299"/>
                </a:lnTo>
                <a:lnTo>
                  <a:pt x="1424940" y="59435"/>
                </a:lnTo>
                <a:lnTo>
                  <a:pt x="1424940" y="297179"/>
                </a:lnTo>
                <a:lnTo>
                  <a:pt x="1420260" y="320316"/>
                </a:lnTo>
                <a:lnTo>
                  <a:pt x="1407509" y="339209"/>
                </a:lnTo>
                <a:lnTo>
                  <a:pt x="1388614" y="351945"/>
                </a:lnTo>
                <a:lnTo>
                  <a:pt x="1365504" y="356615"/>
                </a:lnTo>
                <a:lnTo>
                  <a:pt x="59436" y="356615"/>
                </a:lnTo>
                <a:lnTo>
                  <a:pt x="36299" y="351945"/>
                </a:lnTo>
                <a:lnTo>
                  <a:pt x="17406" y="339209"/>
                </a:lnTo>
                <a:lnTo>
                  <a:pt x="4670" y="320316"/>
                </a:lnTo>
                <a:lnTo>
                  <a:pt x="0" y="297179"/>
                </a:lnTo>
                <a:lnTo>
                  <a:pt x="0" y="59435"/>
                </a:lnTo>
                <a:close/>
              </a:path>
            </a:pathLst>
          </a:custGeom>
          <a:ln w="76200">
            <a:solidFill>
              <a:srgbClr val="4AC3AC"/>
            </a:solidFill>
          </a:ln>
        </p:spPr>
        <p:txBody>
          <a:bodyPr wrap="square" lIns="0" tIns="0" rIns="0" bIns="0" rtlCol="0"/>
          <a:lstStyle/>
          <a:p>
            <a:endParaRPr/>
          </a:p>
        </p:txBody>
      </p:sp>
      <p:sp>
        <p:nvSpPr>
          <p:cNvPr id="10" name="object 10"/>
          <p:cNvSpPr/>
          <p:nvPr/>
        </p:nvSpPr>
        <p:spPr>
          <a:xfrm>
            <a:off x="4668011" y="3316223"/>
            <a:ext cx="0" cy="826769"/>
          </a:xfrm>
          <a:custGeom>
            <a:avLst/>
            <a:gdLst/>
            <a:ahLst/>
            <a:cxnLst/>
            <a:rect l="l" t="t" r="r" b="b"/>
            <a:pathLst>
              <a:path h="826770">
                <a:moveTo>
                  <a:pt x="0" y="0"/>
                </a:moveTo>
                <a:lnTo>
                  <a:pt x="0" y="826706"/>
                </a:lnTo>
              </a:path>
            </a:pathLst>
          </a:custGeom>
          <a:ln w="67056">
            <a:solidFill>
              <a:srgbClr val="4AC3AC"/>
            </a:solidFill>
          </a:ln>
        </p:spPr>
        <p:txBody>
          <a:bodyPr wrap="square" lIns="0" tIns="0" rIns="0" bIns="0" rtlCol="0"/>
          <a:lstStyle/>
          <a:p>
            <a:endParaRPr/>
          </a:p>
        </p:txBody>
      </p:sp>
      <p:sp>
        <p:nvSpPr>
          <p:cNvPr id="11" name="object 11"/>
          <p:cNvSpPr txBox="1"/>
          <p:nvPr/>
        </p:nvSpPr>
        <p:spPr>
          <a:xfrm>
            <a:off x="4832603" y="3467100"/>
            <a:ext cx="2319655" cy="523240"/>
          </a:xfrm>
          <a:prstGeom prst="rect">
            <a:avLst/>
          </a:prstGeom>
          <a:solidFill>
            <a:srgbClr val="D9D9D9">
              <a:alpha val="94900"/>
            </a:srgbClr>
          </a:solidFill>
        </p:spPr>
        <p:txBody>
          <a:bodyPr vert="horz" wrap="square" lIns="0" tIns="37465" rIns="0" bIns="0" rtlCol="0">
            <a:spAutoFit/>
          </a:bodyPr>
          <a:lstStyle/>
          <a:p>
            <a:pPr marL="171450">
              <a:lnSpc>
                <a:spcPct val="100000"/>
              </a:lnSpc>
              <a:spcBef>
                <a:spcPts val="295"/>
              </a:spcBef>
            </a:pPr>
            <a:r>
              <a:rPr sz="2800" b="1" spc="-5" dirty="0">
                <a:solidFill>
                  <a:srgbClr val="252525"/>
                </a:solidFill>
                <a:latin typeface="Arial"/>
                <a:cs typeface="Arial"/>
              </a:rPr>
              <a:t>Block</a:t>
            </a:r>
            <a:r>
              <a:rPr sz="2800" b="1" spc="-15" dirty="0">
                <a:solidFill>
                  <a:srgbClr val="252525"/>
                </a:solidFill>
                <a:latin typeface="Arial"/>
                <a:cs typeface="Arial"/>
              </a:rPr>
              <a:t> </a:t>
            </a:r>
            <a:r>
              <a:rPr sz="2800" b="1" spc="-5" dirty="0">
                <a:solidFill>
                  <a:srgbClr val="252525"/>
                </a:solidFill>
                <a:latin typeface="Arial"/>
                <a:cs typeface="Arial"/>
              </a:rPr>
              <a:t>Msg4</a:t>
            </a:r>
            <a:endParaRPr sz="2800">
              <a:latin typeface="Arial"/>
              <a:cs typeface="Aria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27</a:t>
            </a:fld>
            <a:endParaRPr spc="-5"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83834" y="818388"/>
            <a:ext cx="6603279" cy="107899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8011" y="829055"/>
            <a:ext cx="0" cy="826769"/>
          </a:xfrm>
          <a:custGeom>
            <a:avLst/>
            <a:gdLst/>
            <a:ahLst/>
            <a:cxnLst/>
            <a:rect l="l" t="t" r="r" b="b"/>
            <a:pathLst>
              <a:path h="826769">
                <a:moveTo>
                  <a:pt x="0" y="0"/>
                </a:moveTo>
                <a:lnTo>
                  <a:pt x="0" y="826643"/>
                </a:lnTo>
              </a:path>
            </a:pathLst>
          </a:custGeom>
          <a:ln w="67056">
            <a:solidFill>
              <a:srgbClr val="4AC3AC"/>
            </a:solidFill>
          </a:ln>
        </p:spPr>
        <p:txBody>
          <a:bodyPr wrap="square" lIns="0" tIns="0" rIns="0" bIns="0" rtlCol="0"/>
          <a:lstStyle/>
          <a:p>
            <a:endParaRPr/>
          </a:p>
        </p:txBody>
      </p:sp>
      <p:sp>
        <p:nvSpPr>
          <p:cNvPr id="4" name="object 4"/>
          <p:cNvSpPr txBox="1">
            <a:spLocks noGrp="1"/>
          </p:cNvSpPr>
          <p:nvPr>
            <p:ph type="title"/>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t>KRACK</a:t>
            </a:r>
            <a:r>
              <a:rPr sz="3000" spc="-260" dirty="0"/>
              <a:t> </a:t>
            </a:r>
            <a:r>
              <a:rPr sz="3000" spc="-5" dirty="0"/>
              <a:t>Attack</a:t>
            </a:r>
            <a:endParaRPr sz="3000"/>
          </a:p>
        </p:txBody>
      </p:sp>
      <p:sp>
        <p:nvSpPr>
          <p:cNvPr id="5" name="object 5"/>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28</a:t>
            </a:fld>
            <a:endParaRPr spc="-5"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83834" y="818388"/>
            <a:ext cx="6603279" cy="24368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8011" y="829055"/>
            <a:ext cx="0" cy="826769"/>
          </a:xfrm>
          <a:custGeom>
            <a:avLst/>
            <a:gdLst/>
            <a:ahLst/>
            <a:cxnLst/>
            <a:rect l="l" t="t" r="r" b="b"/>
            <a:pathLst>
              <a:path h="826769">
                <a:moveTo>
                  <a:pt x="0" y="0"/>
                </a:moveTo>
                <a:lnTo>
                  <a:pt x="0" y="826643"/>
                </a:lnTo>
              </a:path>
            </a:pathLst>
          </a:custGeom>
          <a:ln w="67056">
            <a:solidFill>
              <a:srgbClr val="4AC3AC"/>
            </a:solidFill>
          </a:ln>
        </p:spPr>
        <p:txBody>
          <a:bodyPr wrap="square" lIns="0" tIns="0" rIns="0" bIns="0" rtlCol="0"/>
          <a:lstStyle/>
          <a:p>
            <a:endParaRPr/>
          </a:p>
        </p:txBody>
      </p:sp>
      <p:sp>
        <p:nvSpPr>
          <p:cNvPr id="4" name="object 4"/>
          <p:cNvSpPr txBox="1">
            <a:spLocks noGrp="1"/>
          </p:cNvSpPr>
          <p:nvPr>
            <p:ph type="title"/>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t>KRACK</a:t>
            </a:r>
            <a:r>
              <a:rPr sz="3000" spc="-260" dirty="0"/>
              <a:t> </a:t>
            </a:r>
            <a:r>
              <a:rPr sz="3000" spc="-5" dirty="0"/>
              <a:t>Attack</a:t>
            </a:r>
            <a:endParaRPr sz="3000"/>
          </a:p>
        </p:txBody>
      </p:sp>
      <p:sp>
        <p:nvSpPr>
          <p:cNvPr id="5" name="object 5"/>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29</a:t>
            </a:fld>
            <a:endParaRPr spc="-5"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G:\pap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742950"/>
            <a:ext cx="6062663" cy="4659662"/>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2"/>
          <p:cNvSpPr txBox="1">
            <a:spLocks/>
          </p:cNvSpPr>
          <p:nvPr/>
        </p:nvSpPr>
        <p:spPr>
          <a:xfrm>
            <a:off x="1905000" y="408432"/>
            <a:ext cx="5334000" cy="474489"/>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lgn="ctr">
              <a:spcBef>
                <a:spcPts val="100"/>
              </a:spcBef>
            </a:pPr>
            <a:r>
              <a:rPr lang="en-US" sz="3000" spc="-45" dirty="0" smtClean="0"/>
              <a:t>Former One by the Authors</a:t>
            </a:r>
            <a:endParaRPr lang="en-US" sz="3000" dirty="0"/>
          </a:p>
        </p:txBody>
      </p:sp>
    </p:spTree>
    <p:extLst>
      <p:ext uri="{BB962C8B-B14F-4D97-AF65-F5344CB8AC3E}">
        <p14:creationId xmlns:p14="http://schemas.microsoft.com/office/powerpoint/2010/main" val="11569317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83834" y="818388"/>
            <a:ext cx="6603279" cy="243687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8011" y="829055"/>
            <a:ext cx="0" cy="299085"/>
          </a:xfrm>
          <a:custGeom>
            <a:avLst/>
            <a:gdLst/>
            <a:ahLst/>
            <a:cxnLst/>
            <a:rect l="l" t="t" r="r" b="b"/>
            <a:pathLst>
              <a:path h="299084">
                <a:moveTo>
                  <a:pt x="0" y="0"/>
                </a:moveTo>
                <a:lnTo>
                  <a:pt x="0" y="298704"/>
                </a:lnTo>
              </a:path>
            </a:pathLst>
          </a:custGeom>
          <a:ln w="67055">
            <a:solidFill>
              <a:srgbClr val="4AC3AC"/>
            </a:solidFill>
          </a:ln>
        </p:spPr>
        <p:txBody>
          <a:bodyPr wrap="square" lIns="0" tIns="0" rIns="0" bIns="0" rtlCol="0"/>
          <a:lstStyle/>
          <a:p>
            <a:endParaRPr/>
          </a:p>
        </p:txBody>
      </p:sp>
      <p:sp>
        <p:nvSpPr>
          <p:cNvPr id="4" name="object 4"/>
          <p:cNvSpPr txBox="1"/>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499CC2"/>
                </a:solidFill>
                <a:latin typeface="Arial"/>
                <a:cs typeface="Arial"/>
              </a:rPr>
              <a:t>KRACK</a:t>
            </a:r>
            <a:r>
              <a:rPr sz="3000" spc="-260" dirty="0">
                <a:solidFill>
                  <a:srgbClr val="499CC2"/>
                </a:solidFill>
                <a:latin typeface="Arial"/>
                <a:cs typeface="Arial"/>
              </a:rPr>
              <a:t> </a:t>
            </a:r>
            <a:r>
              <a:rPr sz="3000" spc="-5" dirty="0">
                <a:solidFill>
                  <a:srgbClr val="499CC2"/>
                </a:solidFill>
                <a:latin typeface="Arial"/>
                <a:cs typeface="Arial"/>
              </a:rPr>
              <a:t>Attack</a:t>
            </a:r>
            <a:endParaRPr sz="3000">
              <a:latin typeface="Arial"/>
              <a:cs typeface="Arial"/>
            </a:endParaRPr>
          </a:p>
        </p:txBody>
      </p:sp>
      <p:sp>
        <p:nvSpPr>
          <p:cNvPr id="5" name="object 5"/>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786127" y="2596895"/>
            <a:ext cx="2346960" cy="530860"/>
          </a:xfrm>
          <a:custGeom>
            <a:avLst/>
            <a:gdLst/>
            <a:ahLst/>
            <a:cxnLst/>
            <a:rect l="l" t="t" r="r" b="b"/>
            <a:pathLst>
              <a:path w="2346960" h="530860">
                <a:moveTo>
                  <a:pt x="0" y="88392"/>
                </a:moveTo>
                <a:lnTo>
                  <a:pt x="6953" y="54006"/>
                </a:lnTo>
                <a:lnTo>
                  <a:pt x="25908" y="25907"/>
                </a:lnTo>
                <a:lnTo>
                  <a:pt x="54006" y="6953"/>
                </a:lnTo>
                <a:lnTo>
                  <a:pt x="88392" y="0"/>
                </a:lnTo>
                <a:lnTo>
                  <a:pt x="2258568" y="0"/>
                </a:lnTo>
                <a:lnTo>
                  <a:pt x="2292953" y="6953"/>
                </a:lnTo>
                <a:lnTo>
                  <a:pt x="2321052" y="25908"/>
                </a:lnTo>
                <a:lnTo>
                  <a:pt x="2340006" y="54006"/>
                </a:lnTo>
                <a:lnTo>
                  <a:pt x="2346960" y="88392"/>
                </a:lnTo>
                <a:lnTo>
                  <a:pt x="2346960" y="441960"/>
                </a:lnTo>
                <a:lnTo>
                  <a:pt x="2340006" y="476345"/>
                </a:lnTo>
                <a:lnTo>
                  <a:pt x="2321052" y="504444"/>
                </a:lnTo>
                <a:lnTo>
                  <a:pt x="2292953" y="523398"/>
                </a:lnTo>
                <a:lnTo>
                  <a:pt x="2258568" y="530352"/>
                </a:lnTo>
                <a:lnTo>
                  <a:pt x="88392" y="530352"/>
                </a:lnTo>
                <a:lnTo>
                  <a:pt x="54006" y="523398"/>
                </a:lnTo>
                <a:lnTo>
                  <a:pt x="25907" y="504444"/>
                </a:lnTo>
                <a:lnTo>
                  <a:pt x="6953" y="476345"/>
                </a:lnTo>
                <a:lnTo>
                  <a:pt x="0" y="441960"/>
                </a:lnTo>
                <a:lnTo>
                  <a:pt x="0" y="88392"/>
                </a:lnTo>
                <a:close/>
              </a:path>
            </a:pathLst>
          </a:custGeom>
          <a:ln w="76199">
            <a:solidFill>
              <a:srgbClr val="4AC3AC"/>
            </a:solidFill>
          </a:ln>
        </p:spPr>
        <p:txBody>
          <a:bodyPr wrap="square" lIns="0" tIns="0" rIns="0" bIns="0" rtlCol="0"/>
          <a:lstStyle/>
          <a:p>
            <a:endParaRPr/>
          </a:p>
        </p:txBody>
      </p:sp>
      <p:sp>
        <p:nvSpPr>
          <p:cNvPr id="9" name="object 9"/>
          <p:cNvSpPr txBox="1"/>
          <p:nvPr/>
        </p:nvSpPr>
        <p:spPr>
          <a:xfrm>
            <a:off x="2878835" y="1127760"/>
            <a:ext cx="3695700" cy="1231900"/>
          </a:xfrm>
          <a:prstGeom prst="rect">
            <a:avLst/>
          </a:prstGeom>
          <a:solidFill>
            <a:srgbClr val="D9D9D9">
              <a:alpha val="94900"/>
            </a:srgbClr>
          </a:solidFill>
        </p:spPr>
        <p:txBody>
          <a:bodyPr vert="horz" wrap="square" lIns="0" tIns="95885" rIns="0" bIns="0" rtlCol="0">
            <a:spAutoFit/>
          </a:bodyPr>
          <a:lstStyle/>
          <a:p>
            <a:pPr marL="177800" marR="168910" indent="78740">
              <a:lnSpc>
                <a:spcPct val="100000"/>
              </a:lnSpc>
              <a:spcBef>
                <a:spcPts val="755"/>
              </a:spcBef>
            </a:pPr>
            <a:r>
              <a:rPr sz="3200" b="1" dirty="0">
                <a:solidFill>
                  <a:srgbClr val="252525"/>
                </a:solidFill>
                <a:latin typeface="Arial"/>
                <a:cs typeface="Arial"/>
              </a:rPr>
              <a:t>In practice </a:t>
            </a:r>
            <a:r>
              <a:rPr sz="3200" b="1" spc="-5" dirty="0">
                <a:solidFill>
                  <a:srgbClr val="252525"/>
                </a:solidFill>
                <a:latin typeface="Arial"/>
                <a:cs typeface="Arial"/>
              </a:rPr>
              <a:t>Msg4  </a:t>
            </a:r>
            <a:r>
              <a:rPr sz="3200" b="1" dirty="0">
                <a:solidFill>
                  <a:srgbClr val="252525"/>
                </a:solidFill>
                <a:latin typeface="Arial"/>
                <a:cs typeface="Arial"/>
              </a:rPr>
              <a:t>is </a:t>
            </a:r>
            <a:r>
              <a:rPr sz="3200" b="1" spc="-5" dirty="0">
                <a:solidFill>
                  <a:srgbClr val="252525"/>
                </a:solidFill>
                <a:latin typeface="Arial"/>
                <a:cs typeface="Arial"/>
              </a:rPr>
              <a:t>sent</a:t>
            </a:r>
            <a:r>
              <a:rPr sz="3200" b="1" spc="-105" dirty="0">
                <a:solidFill>
                  <a:srgbClr val="252525"/>
                </a:solidFill>
                <a:latin typeface="Arial"/>
                <a:cs typeface="Arial"/>
              </a:rPr>
              <a:t> </a:t>
            </a:r>
            <a:r>
              <a:rPr sz="3200" b="1" dirty="0">
                <a:solidFill>
                  <a:srgbClr val="252525"/>
                </a:solidFill>
                <a:latin typeface="Arial"/>
                <a:cs typeface="Arial"/>
              </a:rPr>
              <a:t>encrypted</a:t>
            </a:r>
            <a:endParaRPr sz="3200">
              <a:latin typeface="Arial"/>
              <a:cs typeface="Arial"/>
            </a:endParaRPr>
          </a:p>
        </p:txBody>
      </p:sp>
      <p:sp>
        <p:nvSpPr>
          <p:cNvPr id="10" name="object 10"/>
          <p:cNvSpPr/>
          <p:nvPr/>
        </p:nvSpPr>
        <p:spPr>
          <a:xfrm>
            <a:off x="1205483" y="1437132"/>
            <a:ext cx="1446530" cy="391795"/>
          </a:xfrm>
          <a:custGeom>
            <a:avLst/>
            <a:gdLst/>
            <a:ahLst/>
            <a:cxnLst/>
            <a:rect l="l" t="t" r="r" b="b"/>
            <a:pathLst>
              <a:path w="1446530" h="391794">
                <a:moveTo>
                  <a:pt x="0" y="65277"/>
                </a:moveTo>
                <a:lnTo>
                  <a:pt x="5129" y="39862"/>
                </a:lnTo>
                <a:lnTo>
                  <a:pt x="19118" y="19113"/>
                </a:lnTo>
                <a:lnTo>
                  <a:pt x="39867" y="5127"/>
                </a:lnTo>
                <a:lnTo>
                  <a:pt x="65278" y="0"/>
                </a:lnTo>
                <a:lnTo>
                  <a:pt x="1380998" y="0"/>
                </a:lnTo>
                <a:lnTo>
                  <a:pt x="1406413" y="5127"/>
                </a:lnTo>
                <a:lnTo>
                  <a:pt x="1427162" y="19113"/>
                </a:lnTo>
                <a:lnTo>
                  <a:pt x="1441148" y="39862"/>
                </a:lnTo>
                <a:lnTo>
                  <a:pt x="1446276" y="65277"/>
                </a:lnTo>
                <a:lnTo>
                  <a:pt x="1446276" y="326389"/>
                </a:lnTo>
                <a:lnTo>
                  <a:pt x="1441148" y="351805"/>
                </a:lnTo>
                <a:lnTo>
                  <a:pt x="1427162" y="372554"/>
                </a:lnTo>
                <a:lnTo>
                  <a:pt x="1406413" y="386540"/>
                </a:lnTo>
                <a:lnTo>
                  <a:pt x="1380998" y="391667"/>
                </a:lnTo>
                <a:lnTo>
                  <a:pt x="65278" y="391667"/>
                </a:lnTo>
                <a:lnTo>
                  <a:pt x="39867" y="386540"/>
                </a:lnTo>
                <a:lnTo>
                  <a:pt x="19118" y="372554"/>
                </a:lnTo>
                <a:lnTo>
                  <a:pt x="5129" y="351805"/>
                </a:lnTo>
                <a:lnTo>
                  <a:pt x="0" y="326389"/>
                </a:lnTo>
                <a:lnTo>
                  <a:pt x="0" y="65277"/>
                </a:lnTo>
                <a:close/>
              </a:path>
            </a:pathLst>
          </a:custGeom>
          <a:ln w="76199">
            <a:solidFill>
              <a:srgbClr val="4AC3AC"/>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30</a:t>
            </a:fld>
            <a:endParaRPr spc="-5"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83834" y="818388"/>
            <a:ext cx="6603279" cy="298551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8011" y="829055"/>
            <a:ext cx="0" cy="826769"/>
          </a:xfrm>
          <a:custGeom>
            <a:avLst/>
            <a:gdLst/>
            <a:ahLst/>
            <a:cxnLst/>
            <a:rect l="l" t="t" r="r" b="b"/>
            <a:pathLst>
              <a:path h="826769">
                <a:moveTo>
                  <a:pt x="0" y="0"/>
                </a:moveTo>
                <a:lnTo>
                  <a:pt x="0" y="826643"/>
                </a:lnTo>
              </a:path>
            </a:pathLst>
          </a:custGeom>
          <a:ln w="67056">
            <a:solidFill>
              <a:srgbClr val="4AC3AC"/>
            </a:solidFill>
          </a:ln>
        </p:spPr>
        <p:txBody>
          <a:bodyPr wrap="square" lIns="0" tIns="0" rIns="0" bIns="0" rtlCol="0"/>
          <a:lstStyle/>
          <a:p>
            <a:endParaRPr/>
          </a:p>
        </p:txBody>
      </p:sp>
      <p:sp>
        <p:nvSpPr>
          <p:cNvPr id="4" name="object 4"/>
          <p:cNvSpPr txBox="1">
            <a:spLocks noGrp="1"/>
          </p:cNvSpPr>
          <p:nvPr>
            <p:ph type="title"/>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t>KRACK</a:t>
            </a:r>
            <a:r>
              <a:rPr sz="3000" spc="-260" dirty="0"/>
              <a:t> </a:t>
            </a:r>
            <a:r>
              <a:rPr sz="3000" spc="-5" dirty="0"/>
              <a:t>Attack</a:t>
            </a:r>
            <a:endParaRPr sz="3000"/>
          </a:p>
        </p:txBody>
      </p:sp>
      <p:sp>
        <p:nvSpPr>
          <p:cNvPr id="5" name="object 5"/>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31</a:t>
            </a:fld>
            <a:endParaRPr spc="-5"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83834" y="818388"/>
            <a:ext cx="6603279" cy="298551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8011" y="829055"/>
            <a:ext cx="0" cy="826769"/>
          </a:xfrm>
          <a:custGeom>
            <a:avLst/>
            <a:gdLst/>
            <a:ahLst/>
            <a:cxnLst/>
            <a:rect l="l" t="t" r="r" b="b"/>
            <a:pathLst>
              <a:path h="826769">
                <a:moveTo>
                  <a:pt x="0" y="0"/>
                </a:moveTo>
                <a:lnTo>
                  <a:pt x="0" y="826643"/>
                </a:lnTo>
              </a:path>
            </a:pathLst>
          </a:custGeom>
          <a:ln w="67056">
            <a:solidFill>
              <a:srgbClr val="4AC3AC"/>
            </a:solidFill>
          </a:ln>
        </p:spPr>
        <p:txBody>
          <a:bodyPr wrap="square" lIns="0" tIns="0" rIns="0" bIns="0" rtlCol="0"/>
          <a:lstStyle/>
          <a:p>
            <a:endParaRPr/>
          </a:p>
        </p:txBody>
      </p:sp>
      <p:sp>
        <p:nvSpPr>
          <p:cNvPr id="4" name="object 4"/>
          <p:cNvSpPr txBox="1"/>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499CC2"/>
                </a:solidFill>
                <a:latin typeface="Arial"/>
                <a:cs typeface="Arial"/>
              </a:rPr>
              <a:t>KRACK</a:t>
            </a:r>
            <a:r>
              <a:rPr sz="3000" spc="-260" dirty="0">
                <a:solidFill>
                  <a:srgbClr val="499CC2"/>
                </a:solidFill>
                <a:latin typeface="Arial"/>
                <a:cs typeface="Arial"/>
              </a:rPr>
              <a:t> </a:t>
            </a:r>
            <a:r>
              <a:rPr sz="3000" spc="-5" dirty="0">
                <a:solidFill>
                  <a:srgbClr val="499CC2"/>
                </a:solidFill>
                <a:latin typeface="Arial"/>
                <a:cs typeface="Arial"/>
              </a:rPr>
              <a:t>Attack</a:t>
            </a:r>
            <a:endParaRPr sz="3000">
              <a:latin typeface="Arial"/>
              <a:cs typeface="Arial"/>
            </a:endParaRPr>
          </a:p>
        </p:txBody>
      </p:sp>
      <p:sp>
        <p:nvSpPr>
          <p:cNvPr id="5" name="object 5"/>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4104132" y="2948939"/>
            <a:ext cx="4293235" cy="1077595"/>
          </a:xfrm>
          <a:prstGeom prst="rect">
            <a:avLst/>
          </a:prstGeom>
          <a:solidFill>
            <a:srgbClr val="D9D9D9">
              <a:alpha val="94900"/>
            </a:srgbClr>
          </a:solidFill>
        </p:spPr>
        <p:txBody>
          <a:bodyPr vert="horz" wrap="square" lIns="0" tIns="35560" rIns="0" bIns="0" rtlCol="0">
            <a:spAutoFit/>
          </a:bodyPr>
          <a:lstStyle/>
          <a:p>
            <a:pPr marL="354330" marR="345440" indent="31750">
              <a:lnSpc>
                <a:spcPct val="100000"/>
              </a:lnSpc>
              <a:spcBef>
                <a:spcPts val="280"/>
              </a:spcBef>
            </a:pPr>
            <a:r>
              <a:rPr sz="3200" b="1" dirty="0">
                <a:solidFill>
                  <a:srgbClr val="C34A60"/>
                </a:solidFill>
                <a:latin typeface="Arial"/>
                <a:cs typeface="Arial"/>
              </a:rPr>
              <a:t>Key </a:t>
            </a:r>
            <a:r>
              <a:rPr sz="3200" b="1" spc="-5" dirty="0">
                <a:solidFill>
                  <a:srgbClr val="C34A60"/>
                </a:solidFill>
                <a:latin typeface="Arial"/>
                <a:cs typeface="Arial"/>
              </a:rPr>
              <a:t>reinstallation:  </a:t>
            </a:r>
            <a:r>
              <a:rPr sz="3200" b="1" spc="-5" dirty="0">
                <a:solidFill>
                  <a:srgbClr val="252525"/>
                </a:solidFill>
                <a:latin typeface="Arial"/>
                <a:cs typeface="Arial"/>
              </a:rPr>
              <a:t>nonce again</a:t>
            </a:r>
            <a:r>
              <a:rPr sz="3200" b="1" spc="-105" dirty="0">
                <a:solidFill>
                  <a:srgbClr val="252525"/>
                </a:solidFill>
                <a:latin typeface="Arial"/>
                <a:cs typeface="Arial"/>
              </a:rPr>
              <a:t> </a:t>
            </a:r>
            <a:r>
              <a:rPr sz="3200" b="1" dirty="0">
                <a:solidFill>
                  <a:srgbClr val="252525"/>
                </a:solidFill>
                <a:latin typeface="Arial"/>
                <a:cs typeface="Arial"/>
              </a:rPr>
              <a:t>reset!</a:t>
            </a:r>
            <a:endParaRPr sz="3200">
              <a:latin typeface="Arial"/>
              <a:cs typeface="Arial"/>
            </a:endParaRPr>
          </a:p>
        </p:txBody>
      </p:sp>
      <p:sp>
        <p:nvSpPr>
          <p:cNvPr id="9" name="object 9"/>
          <p:cNvSpPr/>
          <p:nvPr/>
        </p:nvSpPr>
        <p:spPr>
          <a:xfrm>
            <a:off x="1220724" y="3300984"/>
            <a:ext cx="1724025" cy="375285"/>
          </a:xfrm>
          <a:custGeom>
            <a:avLst/>
            <a:gdLst/>
            <a:ahLst/>
            <a:cxnLst/>
            <a:rect l="l" t="t" r="r" b="b"/>
            <a:pathLst>
              <a:path w="1724025" h="375285">
                <a:moveTo>
                  <a:pt x="0" y="62484"/>
                </a:moveTo>
                <a:lnTo>
                  <a:pt x="4910" y="38147"/>
                </a:lnTo>
                <a:lnTo>
                  <a:pt x="18302" y="18288"/>
                </a:lnTo>
                <a:lnTo>
                  <a:pt x="38163" y="4905"/>
                </a:lnTo>
                <a:lnTo>
                  <a:pt x="62484" y="0"/>
                </a:lnTo>
                <a:lnTo>
                  <a:pt x="1661159" y="0"/>
                </a:lnTo>
                <a:lnTo>
                  <a:pt x="1685496" y="4905"/>
                </a:lnTo>
                <a:lnTo>
                  <a:pt x="1705355" y="18288"/>
                </a:lnTo>
                <a:lnTo>
                  <a:pt x="1718738" y="38147"/>
                </a:lnTo>
                <a:lnTo>
                  <a:pt x="1723644" y="62484"/>
                </a:lnTo>
                <a:lnTo>
                  <a:pt x="1723644" y="312420"/>
                </a:lnTo>
                <a:lnTo>
                  <a:pt x="1718738" y="336756"/>
                </a:lnTo>
                <a:lnTo>
                  <a:pt x="1705356" y="356616"/>
                </a:lnTo>
                <a:lnTo>
                  <a:pt x="1685496" y="369998"/>
                </a:lnTo>
                <a:lnTo>
                  <a:pt x="1661159" y="374904"/>
                </a:lnTo>
                <a:lnTo>
                  <a:pt x="62484" y="374904"/>
                </a:lnTo>
                <a:lnTo>
                  <a:pt x="38163" y="369998"/>
                </a:lnTo>
                <a:lnTo>
                  <a:pt x="18302" y="356616"/>
                </a:lnTo>
                <a:lnTo>
                  <a:pt x="4910" y="336756"/>
                </a:lnTo>
                <a:lnTo>
                  <a:pt x="0" y="312420"/>
                </a:lnTo>
                <a:lnTo>
                  <a:pt x="0" y="62484"/>
                </a:lnTo>
                <a:close/>
              </a:path>
            </a:pathLst>
          </a:custGeom>
          <a:ln w="76200">
            <a:solidFill>
              <a:srgbClr val="4AC3AC"/>
            </a:solidFill>
          </a:ln>
        </p:spPr>
        <p:txBody>
          <a:bodyPr wrap="square" lIns="0" tIns="0" rIns="0" bIns="0" rtlCol="0"/>
          <a:lstStyle/>
          <a:p>
            <a:endParaRPr/>
          </a:p>
        </p:txBody>
      </p:sp>
      <p:sp>
        <p:nvSpPr>
          <p:cNvPr id="10" name="object 10"/>
          <p:cNvSpPr/>
          <p:nvPr/>
        </p:nvSpPr>
        <p:spPr>
          <a:xfrm>
            <a:off x="2944367" y="3374135"/>
            <a:ext cx="1160145" cy="228600"/>
          </a:xfrm>
          <a:custGeom>
            <a:avLst/>
            <a:gdLst/>
            <a:ahLst/>
            <a:cxnLst/>
            <a:rect l="l" t="t" r="r" b="b"/>
            <a:pathLst>
              <a:path w="1160145" h="228600">
                <a:moveTo>
                  <a:pt x="1007744" y="114300"/>
                </a:moveTo>
                <a:lnTo>
                  <a:pt x="931544" y="228600"/>
                </a:lnTo>
                <a:lnTo>
                  <a:pt x="1083945" y="152400"/>
                </a:lnTo>
                <a:lnTo>
                  <a:pt x="1007744" y="152400"/>
                </a:lnTo>
                <a:lnTo>
                  <a:pt x="1007744" y="114300"/>
                </a:lnTo>
                <a:close/>
              </a:path>
              <a:path w="1160145" h="228600">
                <a:moveTo>
                  <a:pt x="982344" y="76200"/>
                </a:moveTo>
                <a:lnTo>
                  <a:pt x="0" y="76200"/>
                </a:lnTo>
                <a:lnTo>
                  <a:pt x="0" y="152400"/>
                </a:lnTo>
                <a:lnTo>
                  <a:pt x="982344" y="152400"/>
                </a:lnTo>
                <a:lnTo>
                  <a:pt x="1007744" y="114300"/>
                </a:lnTo>
                <a:lnTo>
                  <a:pt x="982344" y="76200"/>
                </a:lnTo>
                <a:close/>
              </a:path>
              <a:path w="1160145" h="228600">
                <a:moveTo>
                  <a:pt x="1083945" y="76200"/>
                </a:moveTo>
                <a:lnTo>
                  <a:pt x="1007744" y="76200"/>
                </a:lnTo>
                <a:lnTo>
                  <a:pt x="1007744" y="152400"/>
                </a:lnTo>
                <a:lnTo>
                  <a:pt x="1083945" y="152400"/>
                </a:lnTo>
                <a:lnTo>
                  <a:pt x="1160145" y="114300"/>
                </a:lnTo>
                <a:lnTo>
                  <a:pt x="1083945" y="76200"/>
                </a:lnTo>
                <a:close/>
              </a:path>
              <a:path w="1160145" h="228600">
                <a:moveTo>
                  <a:pt x="931544" y="0"/>
                </a:moveTo>
                <a:lnTo>
                  <a:pt x="1007744" y="114300"/>
                </a:lnTo>
                <a:lnTo>
                  <a:pt x="1007744" y="76200"/>
                </a:lnTo>
                <a:lnTo>
                  <a:pt x="1083945" y="76200"/>
                </a:lnTo>
                <a:lnTo>
                  <a:pt x="931544" y="0"/>
                </a:lnTo>
                <a:close/>
              </a:path>
            </a:pathLst>
          </a:custGeom>
          <a:solidFill>
            <a:srgbClr val="4AC3AC"/>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32</a:t>
            </a:fld>
            <a:endParaRPr spc="-5"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83834" y="818438"/>
            <a:ext cx="6603279" cy="375907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8011" y="829055"/>
            <a:ext cx="0" cy="826769"/>
          </a:xfrm>
          <a:custGeom>
            <a:avLst/>
            <a:gdLst/>
            <a:ahLst/>
            <a:cxnLst/>
            <a:rect l="l" t="t" r="r" b="b"/>
            <a:pathLst>
              <a:path h="826769">
                <a:moveTo>
                  <a:pt x="0" y="0"/>
                </a:moveTo>
                <a:lnTo>
                  <a:pt x="0" y="826643"/>
                </a:lnTo>
              </a:path>
            </a:pathLst>
          </a:custGeom>
          <a:ln w="67056">
            <a:solidFill>
              <a:srgbClr val="4AC3AC"/>
            </a:solidFill>
          </a:ln>
        </p:spPr>
        <p:txBody>
          <a:bodyPr wrap="square" lIns="0" tIns="0" rIns="0" bIns="0" rtlCol="0"/>
          <a:lstStyle/>
          <a:p>
            <a:endParaRPr/>
          </a:p>
        </p:txBody>
      </p:sp>
      <p:sp>
        <p:nvSpPr>
          <p:cNvPr id="4" name="object 4"/>
          <p:cNvSpPr txBox="1">
            <a:spLocks noGrp="1"/>
          </p:cNvSpPr>
          <p:nvPr>
            <p:ph type="title"/>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t>KRACK</a:t>
            </a:r>
            <a:r>
              <a:rPr sz="3000" spc="-260" dirty="0"/>
              <a:t> </a:t>
            </a:r>
            <a:r>
              <a:rPr sz="3000" spc="-5" dirty="0"/>
              <a:t>Attack</a:t>
            </a:r>
            <a:endParaRPr sz="3000"/>
          </a:p>
        </p:txBody>
      </p:sp>
      <p:sp>
        <p:nvSpPr>
          <p:cNvPr id="5" name="object 5"/>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33</a:t>
            </a:fld>
            <a:endParaRPr spc="-5"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83834" y="818438"/>
            <a:ext cx="6603279" cy="375907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8011" y="829055"/>
            <a:ext cx="0" cy="826769"/>
          </a:xfrm>
          <a:custGeom>
            <a:avLst/>
            <a:gdLst/>
            <a:ahLst/>
            <a:cxnLst/>
            <a:rect l="l" t="t" r="r" b="b"/>
            <a:pathLst>
              <a:path h="826769">
                <a:moveTo>
                  <a:pt x="0" y="0"/>
                </a:moveTo>
                <a:lnTo>
                  <a:pt x="0" y="826643"/>
                </a:lnTo>
              </a:path>
            </a:pathLst>
          </a:custGeom>
          <a:ln w="67056">
            <a:solidFill>
              <a:srgbClr val="4AC3AC"/>
            </a:solidFill>
          </a:ln>
        </p:spPr>
        <p:txBody>
          <a:bodyPr wrap="square" lIns="0" tIns="0" rIns="0" bIns="0" rtlCol="0"/>
          <a:lstStyle/>
          <a:p>
            <a:endParaRPr/>
          </a:p>
        </p:txBody>
      </p:sp>
      <p:sp>
        <p:nvSpPr>
          <p:cNvPr id="4" name="object 4"/>
          <p:cNvSpPr txBox="1"/>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499CC2"/>
                </a:solidFill>
                <a:latin typeface="Arial"/>
                <a:cs typeface="Arial"/>
              </a:rPr>
              <a:t>KRACK</a:t>
            </a:r>
            <a:r>
              <a:rPr sz="3000" spc="-260" dirty="0">
                <a:solidFill>
                  <a:srgbClr val="499CC2"/>
                </a:solidFill>
                <a:latin typeface="Arial"/>
                <a:cs typeface="Arial"/>
              </a:rPr>
              <a:t> </a:t>
            </a:r>
            <a:r>
              <a:rPr sz="3000" spc="-5" dirty="0">
                <a:solidFill>
                  <a:srgbClr val="499CC2"/>
                </a:solidFill>
                <a:latin typeface="Arial"/>
                <a:cs typeface="Arial"/>
              </a:rPr>
              <a:t>Attack</a:t>
            </a:r>
            <a:endParaRPr sz="3000">
              <a:latin typeface="Arial"/>
              <a:cs typeface="Arial"/>
            </a:endParaRPr>
          </a:p>
        </p:txBody>
      </p:sp>
      <p:sp>
        <p:nvSpPr>
          <p:cNvPr id="5" name="object 5"/>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233415" y="2865120"/>
            <a:ext cx="3910965" cy="1231900"/>
          </a:xfrm>
          <a:custGeom>
            <a:avLst/>
            <a:gdLst/>
            <a:ahLst/>
            <a:cxnLst/>
            <a:rect l="l" t="t" r="r" b="b"/>
            <a:pathLst>
              <a:path w="3910965" h="1231900">
                <a:moveTo>
                  <a:pt x="0" y="1231391"/>
                </a:moveTo>
                <a:lnTo>
                  <a:pt x="3910584" y="1231391"/>
                </a:lnTo>
                <a:lnTo>
                  <a:pt x="3910584" y="0"/>
                </a:lnTo>
                <a:lnTo>
                  <a:pt x="0" y="0"/>
                </a:lnTo>
                <a:lnTo>
                  <a:pt x="0" y="1231391"/>
                </a:lnTo>
                <a:close/>
              </a:path>
            </a:pathLst>
          </a:custGeom>
          <a:solidFill>
            <a:srgbClr val="D9D9D9">
              <a:alpha val="94900"/>
            </a:srgbClr>
          </a:solidFill>
        </p:spPr>
        <p:txBody>
          <a:bodyPr wrap="square" lIns="0" tIns="0" rIns="0" bIns="0" rtlCol="0"/>
          <a:lstStyle/>
          <a:p>
            <a:endParaRPr/>
          </a:p>
        </p:txBody>
      </p:sp>
      <p:sp>
        <p:nvSpPr>
          <p:cNvPr id="9" name="object 9"/>
          <p:cNvSpPr txBox="1">
            <a:spLocks noGrp="1"/>
          </p:cNvSpPr>
          <p:nvPr>
            <p:ph type="subTitle" idx="4"/>
          </p:nvPr>
        </p:nvSpPr>
        <p:spPr>
          <a:prstGeom prst="rect">
            <a:avLst/>
          </a:prstGeom>
        </p:spPr>
        <p:txBody>
          <a:bodyPr vert="horz" wrap="square" lIns="0" tIns="13335" rIns="0" bIns="0" rtlCol="0">
            <a:spAutoFit/>
          </a:bodyPr>
          <a:lstStyle/>
          <a:p>
            <a:pPr marL="5441950" marR="5080" indent="-193675">
              <a:lnSpc>
                <a:spcPct val="100000"/>
              </a:lnSpc>
              <a:spcBef>
                <a:spcPts val="105"/>
              </a:spcBef>
            </a:pPr>
            <a:r>
              <a:rPr spc="-5" dirty="0"/>
              <a:t>Next </a:t>
            </a:r>
            <a:r>
              <a:rPr dirty="0"/>
              <a:t>frame</a:t>
            </a:r>
            <a:r>
              <a:rPr spc="-75" dirty="0"/>
              <a:t> </a:t>
            </a:r>
            <a:r>
              <a:rPr spc="-5" dirty="0"/>
              <a:t>reuses  </a:t>
            </a:r>
            <a:r>
              <a:rPr dirty="0"/>
              <a:t>previous</a:t>
            </a:r>
            <a:r>
              <a:rPr spc="-75" dirty="0"/>
              <a:t> </a:t>
            </a:r>
            <a:r>
              <a:rPr dirty="0"/>
              <a:t>nonce!</a:t>
            </a:r>
          </a:p>
        </p:txBody>
      </p:sp>
      <p:sp>
        <p:nvSpPr>
          <p:cNvPr id="10" name="object 10"/>
          <p:cNvSpPr/>
          <p:nvPr/>
        </p:nvSpPr>
        <p:spPr>
          <a:xfrm>
            <a:off x="1766316" y="2602992"/>
            <a:ext cx="2376170" cy="524510"/>
          </a:xfrm>
          <a:custGeom>
            <a:avLst/>
            <a:gdLst/>
            <a:ahLst/>
            <a:cxnLst/>
            <a:rect l="l" t="t" r="r" b="b"/>
            <a:pathLst>
              <a:path w="2376170" h="524510">
                <a:moveTo>
                  <a:pt x="0" y="87375"/>
                </a:moveTo>
                <a:lnTo>
                  <a:pt x="6865" y="53363"/>
                </a:lnTo>
                <a:lnTo>
                  <a:pt x="25590" y="25590"/>
                </a:lnTo>
                <a:lnTo>
                  <a:pt x="53363" y="6865"/>
                </a:lnTo>
                <a:lnTo>
                  <a:pt x="87375" y="0"/>
                </a:lnTo>
                <a:lnTo>
                  <a:pt x="2288539" y="0"/>
                </a:lnTo>
                <a:lnTo>
                  <a:pt x="2322552" y="6865"/>
                </a:lnTo>
                <a:lnTo>
                  <a:pt x="2350325" y="25590"/>
                </a:lnTo>
                <a:lnTo>
                  <a:pt x="2369050" y="53363"/>
                </a:lnTo>
                <a:lnTo>
                  <a:pt x="2375916" y="87375"/>
                </a:lnTo>
                <a:lnTo>
                  <a:pt x="2375916" y="436880"/>
                </a:lnTo>
                <a:lnTo>
                  <a:pt x="2369050" y="470892"/>
                </a:lnTo>
                <a:lnTo>
                  <a:pt x="2350325" y="498665"/>
                </a:lnTo>
                <a:lnTo>
                  <a:pt x="2322552" y="517390"/>
                </a:lnTo>
                <a:lnTo>
                  <a:pt x="2288539" y="524256"/>
                </a:lnTo>
                <a:lnTo>
                  <a:pt x="87375" y="524256"/>
                </a:lnTo>
                <a:lnTo>
                  <a:pt x="53363" y="517390"/>
                </a:lnTo>
                <a:lnTo>
                  <a:pt x="25590" y="498665"/>
                </a:lnTo>
                <a:lnTo>
                  <a:pt x="6865" y="470892"/>
                </a:lnTo>
                <a:lnTo>
                  <a:pt x="0" y="436880"/>
                </a:lnTo>
                <a:lnTo>
                  <a:pt x="0" y="87375"/>
                </a:lnTo>
                <a:close/>
              </a:path>
            </a:pathLst>
          </a:custGeom>
          <a:ln w="76200">
            <a:solidFill>
              <a:srgbClr val="4AC3AC"/>
            </a:solidFill>
          </a:ln>
        </p:spPr>
        <p:txBody>
          <a:bodyPr wrap="square" lIns="0" tIns="0" rIns="0" bIns="0" rtlCol="0"/>
          <a:lstStyle/>
          <a:p>
            <a:endParaRPr/>
          </a:p>
        </p:txBody>
      </p:sp>
      <p:sp>
        <p:nvSpPr>
          <p:cNvPr id="11" name="object 11"/>
          <p:cNvSpPr/>
          <p:nvPr/>
        </p:nvSpPr>
        <p:spPr>
          <a:xfrm>
            <a:off x="1869948" y="3945635"/>
            <a:ext cx="2181225" cy="535305"/>
          </a:xfrm>
          <a:custGeom>
            <a:avLst/>
            <a:gdLst/>
            <a:ahLst/>
            <a:cxnLst/>
            <a:rect l="l" t="t" r="r" b="b"/>
            <a:pathLst>
              <a:path w="2181225" h="535304">
                <a:moveTo>
                  <a:pt x="0" y="89153"/>
                </a:moveTo>
                <a:lnTo>
                  <a:pt x="7000" y="54451"/>
                </a:lnTo>
                <a:lnTo>
                  <a:pt x="26098" y="26112"/>
                </a:lnTo>
                <a:lnTo>
                  <a:pt x="54435" y="7006"/>
                </a:lnTo>
                <a:lnTo>
                  <a:pt x="89153" y="0"/>
                </a:lnTo>
                <a:lnTo>
                  <a:pt x="2091689" y="0"/>
                </a:lnTo>
                <a:lnTo>
                  <a:pt x="2126408" y="7006"/>
                </a:lnTo>
                <a:lnTo>
                  <a:pt x="2154745" y="26112"/>
                </a:lnTo>
                <a:lnTo>
                  <a:pt x="2173843" y="54451"/>
                </a:lnTo>
                <a:lnTo>
                  <a:pt x="2180843" y="89153"/>
                </a:lnTo>
                <a:lnTo>
                  <a:pt x="2180843" y="445769"/>
                </a:lnTo>
                <a:lnTo>
                  <a:pt x="2173843" y="480472"/>
                </a:lnTo>
                <a:lnTo>
                  <a:pt x="2154745" y="508811"/>
                </a:lnTo>
                <a:lnTo>
                  <a:pt x="2126408" y="527917"/>
                </a:lnTo>
                <a:lnTo>
                  <a:pt x="2091689" y="534923"/>
                </a:lnTo>
                <a:lnTo>
                  <a:pt x="89153" y="534923"/>
                </a:lnTo>
                <a:lnTo>
                  <a:pt x="54435" y="527917"/>
                </a:lnTo>
                <a:lnTo>
                  <a:pt x="26098" y="508811"/>
                </a:lnTo>
                <a:lnTo>
                  <a:pt x="7000" y="480472"/>
                </a:lnTo>
                <a:lnTo>
                  <a:pt x="0" y="445769"/>
                </a:lnTo>
                <a:lnTo>
                  <a:pt x="0" y="89153"/>
                </a:lnTo>
                <a:close/>
              </a:path>
            </a:pathLst>
          </a:custGeom>
          <a:ln w="76200">
            <a:solidFill>
              <a:srgbClr val="4AC3AC"/>
            </a:solidFill>
          </a:ln>
        </p:spPr>
        <p:txBody>
          <a:bodyPr wrap="square" lIns="0" tIns="0" rIns="0" bIns="0" rtlCol="0"/>
          <a:lstStyle/>
          <a:p>
            <a:endParaRPr/>
          </a:p>
        </p:txBody>
      </p:sp>
      <p:sp>
        <p:nvSpPr>
          <p:cNvPr id="12" name="object 12"/>
          <p:cNvSpPr/>
          <p:nvPr/>
        </p:nvSpPr>
        <p:spPr>
          <a:xfrm>
            <a:off x="4130675" y="2843910"/>
            <a:ext cx="1104900" cy="637540"/>
          </a:xfrm>
          <a:custGeom>
            <a:avLst/>
            <a:gdLst/>
            <a:ahLst/>
            <a:cxnLst/>
            <a:rect l="l" t="t" r="r" b="b"/>
            <a:pathLst>
              <a:path w="1104900" h="637539">
                <a:moveTo>
                  <a:pt x="990031" y="601841"/>
                </a:moveTo>
                <a:lnTo>
                  <a:pt x="936244" y="629157"/>
                </a:lnTo>
                <a:lnTo>
                  <a:pt x="1104646" y="637539"/>
                </a:lnTo>
                <a:lnTo>
                  <a:pt x="1086133" y="610107"/>
                </a:lnTo>
                <a:lnTo>
                  <a:pt x="1004697" y="610107"/>
                </a:lnTo>
                <a:lnTo>
                  <a:pt x="990031" y="601841"/>
                </a:lnTo>
                <a:close/>
              </a:path>
              <a:path w="1104900" h="637539">
                <a:moveTo>
                  <a:pt x="1014779" y="558088"/>
                </a:moveTo>
                <a:lnTo>
                  <a:pt x="1017015" y="588137"/>
                </a:lnTo>
                <a:lnTo>
                  <a:pt x="990031" y="601841"/>
                </a:lnTo>
                <a:lnTo>
                  <a:pt x="1004697" y="610107"/>
                </a:lnTo>
                <a:lnTo>
                  <a:pt x="1029335" y="566293"/>
                </a:lnTo>
                <a:lnTo>
                  <a:pt x="1014779" y="558088"/>
                </a:lnTo>
                <a:close/>
              </a:path>
              <a:path w="1104900" h="637539">
                <a:moveTo>
                  <a:pt x="1010285" y="497713"/>
                </a:moveTo>
                <a:lnTo>
                  <a:pt x="1014779" y="558088"/>
                </a:lnTo>
                <a:lnTo>
                  <a:pt x="1029335" y="566293"/>
                </a:lnTo>
                <a:lnTo>
                  <a:pt x="1004697" y="610107"/>
                </a:lnTo>
                <a:lnTo>
                  <a:pt x="1086133" y="610107"/>
                </a:lnTo>
                <a:lnTo>
                  <a:pt x="1010285" y="497713"/>
                </a:lnTo>
                <a:close/>
              </a:path>
              <a:path w="1104900" h="637539">
                <a:moveTo>
                  <a:pt x="24637" y="0"/>
                </a:moveTo>
                <a:lnTo>
                  <a:pt x="0" y="43814"/>
                </a:lnTo>
                <a:lnTo>
                  <a:pt x="990031" y="601841"/>
                </a:lnTo>
                <a:lnTo>
                  <a:pt x="1017015" y="588137"/>
                </a:lnTo>
                <a:lnTo>
                  <a:pt x="1014779" y="558088"/>
                </a:lnTo>
                <a:lnTo>
                  <a:pt x="24637" y="0"/>
                </a:lnTo>
                <a:close/>
              </a:path>
            </a:pathLst>
          </a:custGeom>
          <a:solidFill>
            <a:srgbClr val="4AC3AC"/>
          </a:solidFill>
        </p:spPr>
        <p:txBody>
          <a:bodyPr wrap="square" lIns="0" tIns="0" rIns="0" bIns="0" rtlCol="0"/>
          <a:lstStyle/>
          <a:p>
            <a:endParaRPr/>
          </a:p>
        </p:txBody>
      </p:sp>
      <p:sp>
        <p:nvSpPr>
          <p:cNvPr id="13" name="object 13"/>
          <p:cNvSpPr/>
          <p:nvPr/>
        </p:nvSpPr>
        <p:spPr>
          <a:xfrm>
            <a:off x="4016883" y="3481578"/>
            <a:ext cx="1217930" cy="767715"/>
          </a:xfrm>
          <a:custGeom>
            <a:avLst/>
            <a:gdLst/>
            <a:ahLst/>
            <a:cxnLst/>
            <a:rect l="l" t="t" r="r" b="b"/>
            <a:pathLst>
              <a:path w="1217929" h="767714">
                <a:moveTo>
                  <a:pt x="1104758" y="40440"/>
                </a:moveTo>
                <a:lnTo>
                  <a:pt x="0" y="724611"/>
                </a:lnTo>
                <a:lnTo>
                  <a:pt x="26542" y="767372"/>
                </a:lnTo>
                <a:lnTo>
                  <a:pt x="1131189" y="83183"/>
                </a:lnTo>
                <a:lnTo>
                  <a:pt x="1132204" y="52959"/>
                </a:lnTo>
                <a:lnTo>
                  <a:pt x="1104758" y="40440"/>
                </a:lnTo>
                <a:close/>
              </a:path>
              <a:path w="1217929" h="767714">
                <a:moveTo>
                  <a:pt x="1198286" y="31623"/>
                </a:moveTo>
                <a:lnTo>
                  <a:pt x="1118996" y="31623"/>
                </a:lnTo>
                <a:lnTo>
                  <a:pt x="1145539" y="74295"/>
                </a:lnTo>
                <a:lnTo>
                  <a:pt x="1131189" y="83183"/>
                </a:lnTo>
                <a:lnTo>
                  <a:pt x="1129156" y="143637"/>
                </a:lnTo>
                <a:lnTo>
                  <a:pt x="1198286" y="31623"/>
                </a:lnTo>
                <a:close/>
              </a:path>
              <a:path w="1217929" h="767714">
                <a:moveTo>
                  <a:pt x="1118996" y="31623"/>
                </a:moveTo>
                <a:lnTo>
                  <a:pt x="1104758" y="40440"/>
                </a:lnTo>
                <a:lnTo>
                  <a:pt x="1132204" y="52959"/>
                </a:lnTo>
                <a:lnTo>
                  <a:pt x="1131189" y="83183"/>
                </a:lnTo>
                <a:lnTo>
                  <a:pt x="1145539" y="74295"/>
                </a:lnTo>
                <a:lnTo>
                  <a:pt x="1118996" y="31623"/>
                </a:lnTo>
                <a:close/>
              </a:path>
              <a:path w="1217929" h="767714">
                <a:moveTo>
                  <a:pt x="1217802" y="0"/>
                </a:moveTo>
                <a:lnTo>
                  <a:pt x="1049781" y="15367"/>
                </a:lnTo>
                <a:lnTo>
                  <a:pt x="1104758" y="40440"/>
                </a:lnTo>
                <a:lnTo>
                  <a:pt x="1118996" y="31623"/>
                </a:lnTo>
                <a:lnTo>
                  <a:pt x="1198286" y="31623"/>
                </a:lnTo>
                <a:lnTo>
                  <a:pt x="1217802" y="0"/>
                </a:lnTo>
                <a:close/>
              </a:path>
            </a:pathLst>
          </a:custGeom>
          <a:solidFill>
            <a:srgbClr val="4AC3AC"/>
          </a:solidFill>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34</a:t>
            </a:fld>
            <a:endParaRPr spc="-5"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83834" y="818438"/>
            <a:ext cx="6603279" cy="375907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8011" y="829055"/>
            <a:ext cx="0" cy="783590"/>
          </a:xfrm>
          <a:custGeom>
            <a:avLst/>
            <a:gdLst/>
            <a:ahLst/>
            <a:cxnLst/>
            <a:rect l="l" t="t" r="r" b="b"/>
            <a:pathLst>
              <a:path h="783590">
                <a:moveTo>
                  <a:pt x="0" y="0"/>
                </a:moveTo>
                <a:lnTo>
                  <a:pt x="0" y="783336"/>
                </a:lnTo>
              </a:path>
            </a:pathLst>
          </a:custGeom>
          <a:ln w="67055">
            <a:solidFill>
              <a:srgbClr val="4AC3AC"/>
            </a:solidFill>
          </a:ln>
        </p:spPr>
        <p:txBody>
          <a:bodyPr wrap="square" lIns="0" tIns="0" rIns="0" bIns="0" rtlCol="0"/>
          <a:lstStyle/>
          <a:p>
            <a:endParaRPr/>
          </a:p>
        </p:txBody>
      </p:sp>
      <p:sp>
        <p:nvSpPr>
          <p:cNvPr id="4" name="object 4"/>
          <p:cNvSpPr txBox="1">
            <a:spLocks noGrp="1"/>
          </p:cNvSpPr>
          <p:nvPr>
            <p:ph type="title"/>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t>KRACK</a:t>
            </a:r>
            <a:r>
              <a:rPr sz="3000" spc="-260" dirty="0"/>
              <a:t> </a:t>
            </a:r>
            <a:r>
              <a:rPr sz="3000" spc="-5" dirty="0"/>
              <a:t>Attack</a:t>
            </a:r>
            <a:endParaRPr sz="3000"/>
          </a:p>
        </p:txBody>
      </p:sp>
      <p:sp>
        <p:nvSpPr>
          <p:cNvPr id="5" name="object 5"/>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307335" y="856488"/>
            <a:ext cx="1350645" cy="419100"/>
          </a:xfrm>
          <a:custGeom>
            <a:avLst/>
            <a:gdLst/>
            <a:ahLst/>
            <a:cxnLst/>
            <a:rect l="l" t="t" r="r" b="b"/>
            <a:pathLst>
              <a:path w="1350645" h="419100">
                <a:moveTo>
                  <a:pt x="0" y="69850"/>
                </a:moveTo>
                <a:lnTo>
                  <a:pt x="5484" y="42648"/>
                </a:lnTo>
                <a:lnTo>
                  <a:pt x="20446" y="20446"/>
                </a:lnTo>
                <a:lnTo>
                  <a:pt x="42648" y="5484"/>
                </a:lnTo>
                <a:lnTo>
                  <a:pt x="69850" y="0"/>
                </a:lnTo>
                <a:lnTo>
                  <a:pt x="1280414" y="0"/>
                </a:lnTo>
                <a:lnTo>
                  <a:pt x="1307615" y="5484"/>
                </a:lnTo>
                <a:lnTo>
                  <a:pt x="1329817" y="20447"/>
                </a:lnTo>
                <a:lnTo>
                  <a:pt x="1344779" y="42648"/>
                </a:lnTo>
                <a:lnTo>
                  <a:pt x="1350264" y="69850"/>
                </a:lnTo>
                <a:lnTo>
                  <a:pt x="1350264" y="349250"/>
                </a:lnTo>
                <a:lnTo>
                  <a:pt x="1344779" y="376451"/>
                </a:lnTo>
                <a:lnTo>
                  <a:pt x="1329816" y="398653"/>
                </a:lnTo>
                <a:lnTo>
                  <a:pt x="1307615" y="413615"/>
                </a:lnTo>
                <a:lnTo>
                  <a:pt x="1280414" y="419100"/>
                </a:lnTo>
                <a:lnTo>
                  <a:pt x="69850" y="419100"/>
                </a:lnTo>
                <a:lnTo>
                  <a:pt x="42648" y="413615"/>
                </a:lnTo>
                <a:lnTo>
                  <a:pt x="20447" y="398652"/>
                </a:lnTo>
                <a:lnTo>
                  <a:pt x="5484" y="376451"/>
                </a:lnTo>
                <a:lnTo>
                  <a:pt x="0" y="349250"/>
                </a:lnTo>
                <a:lnTo>
                  <a:pt x="0" y="69850"/>
                </a:lnTo>
                <a:close/>
              </a:path>
            </a:pathLst>
          </a:custGeom>
          <a:ln w="76200">
            <a:solidFill>
              <a:srgbClr val="4AC3AC"/>
            </a:solidFill>
          </a:ln>
        </p:spPr>
        <p:txBody>
          <a:bodyPr wrap="square" lIns="0" tIns="0" rIns="0" bIns="0" rtlCol="0"/>
          <a:lstStyle/>
          <a:p>
            <a:endParaRPr/>
          </a:p>
        </p:txBody>
      </p:sp>
      <p:sp>
        <p:nvSpPr>
          <p:cNvPr id="9" name="object 9"/>
          <p:cNvSpPr/>
          <p:nvPr/>
        </p:nvSpPr>
        <p:spPr>
          <a:xfrm>
            <a:off x="1825751" y="2602992"/>
            <a:ext cx="2313940" cy="520065"/>
          </a:xfrm>
          <a:custGeom>
            <a:avLst/>
            <a:gdLst/>
            <a:ahLst/>
            <a:cxnLst/>
            <a:rect l="l" t="t" r="r" b="b"/>
            <a:pathLst>
              <a:path w="2313940" h="520064">
                <a:moveTo>
                  <a:pt x="0" y="86613"/>
                </a:moveTo>
                <a:lnTo>
                  <a:pt x="6800" y="52881"/>
                </a:lnTo>
                <a:lnTo>
                  <a:pt x="25352" y="25352"/>
                </a:lnTo>
                <a:lnTo>
                  <a:pt x="52881" y="6800"/>
                </a:lnTo>
                <a:lnTo>
                  <a:pt x="86614" y="0"/>
                </a:lnTo>
                <a:lnTo>
                  <a:pt x="2226818" y="0"/>
                </a:lnTo>
                <a:lnTo>
                  <a:pt x="2260550" y="6800"/>
                </a:lnTo>
                <a:lnTo>
                  <a:pt x="2288079" y="25352"/>
                </a:lnTo>
                <a:lnTo>
                  <a:pt x="2306631" y="52881"/>
                </a:lnTo>
                <a:lnTo>
                  <a:pt x="2313432" y="86613"/>
                </a:lnTo>
                <a:lnTo>
                  <a:pt x="2313432" y="433069"/>
                </a:lnTo>
                <a:lnTo>
                  <a:pt x="2306631" y="466802"/>
                </a:lnTo>
                <a:lnTo>
                  <a:pt x="2288079" y="494331"/>
                </a:lnTo>
                <a:lnTo>
                  <a:pt x="2260550" y="512883"/>
                </a:lnTo>
                <a:lnTo>
                  <a:pt x="2226818" y="519683"/>
                </a:lnTo>
                <a:lnTo>
                  <a:pt x="86614" y="519683"/>
                </a:lnTo>
                <a:lnTo>
                  <a:pt x="52881" y="512883"/>
                </a:lnTo>
                <a:lnTo>
                  <a:pt x="25352" y="494331"/>
                </a:lnTo>
                <a:lnTo>
                  <a:pt x="6800" y="466802"/>
                </a:lnTo>
                <a:lnTo>
                  <a:pt x="0" y="433069"/>
                </a:lnTo>
                <a:lnTo>
                  <a:pt x="0" y="86613"/>
                </a:lnTo>
                <a:close/>
              </a:path>
            </a:pathLst>
          </a:custGeom>
          <a:ln w="76199">
            <a:solidFill>
              <a:srgbClr val="4AC3AC"/>
            </a:solidFill>
          </a:ln>
        </p:spPr>
        <p:txBody>
          <a:bodyPr wrap="square" lIns="0" tIns="0" rIns="0" bIns="0" rtlCol="0"/>
          <a:lstStyle/>
          <a:p>
            <a:endParaRPr/>
          </a:p>
        </p:txBody>
      </p:sp>
      <p:sp>
        <p:nvSpPr>
          <p:cNvPr id="10" name="object 10"/>
          <p:cNvSpPr txBox="1"/>
          <p:nvPr/>
        </p:nvSpPr>
        <p:spPr>
          <a:xfrm>
            <a:off x="3799332" y="1612391"/>
            <a:ext cx="2336800" cy="646430"/>
          </a:xfrm>
          <a:prstGeom prst="rect">
            <a:avLst/>
          </a:prstGeom>
          <a:solidFill>
            <a:srgbClr val="D9D9D9">
              <a:alpha val="94900"/>
            </a:srgbClr>
          </a:solidFill>
        </p:spPr>
        <p:txBody>
          <a:bodyPr vert="horz" wrap="square" lIns="0" tIns="81280" rIns="0" bIns="0" rtlCol="0">
            <a:spAutoFit/>
          </a:bodyPr>
          <a:lstStyle/>
          <a:p>
            <a:pPr marL="194310">
              <a:lnSpc>
                <a:spcPct val="100000"/>
              </a:lnSpc>
              <a:spcBef>
                <a:spcPts val="640"/>
              </a:spcBef>
            </a:pPr>
            <a:r>
              <a:rPr sz="3000" b="1" spc="-5" dirty="0">
                <a:solidFill>
                  <a:srgbClr val="252525"/>
                </a:solidFill>
                <a:latin typeface="Arial"/>
                <a:cs typeface="Arial"/>
              </a:rPr>
              <a:t>Keystream</a:t>
            </a:r>
            <a:endParaRPr sz="3000">
              <a:latin typeface="Arial"/>
              <a:cs typeface="Arial"/>
            </a:endParaRPr>
          </a:p>
        </p:txBody>
      </p:sp>
      <p:sp>
        <p:nvSpPr>
          <p:cNvPr id="11" name="object 11"/>
          <p:cNvSpPr/>
          <p:nvPr/>
        </p:nvSpPr>
        <p:spPr>
          <a:xfrm>
            <a:off x="3147695" y="1861692"/>
            <a:ext cx="653415" cy="151130"/>
          </a:xfrm>
          <a:custGeom>
            <a:avLst/>
            <a:gdLst/>
            <a:ahLst/>
            <a:cxnLst/>
            <a:rect l="l" t="t" r="r" b="b"/>
            <a:pathLst>
              <a:path w="653414" h="151130">
                <a:moveTo>
                  <a:pt x="603425" y="49911"/>
                </a:moveTo>
                <a:lnTo>
                  <a:pt x="552704" y="49911"/>
                </a:lnTo>
                <a:lnTo>
                  <a:pt x="552957" y="100203"/>
                </a:lnTo>
                <a:lnTo>
                  <a:pt x="536256" y="100298"/>
                </a:lnTo>
                <a:lnTo>
                  <a:pt x="503046" y="150876"/>
                </a:lnTo>
                <a:lnTo>
                  <a:pt x="653415" y="74549"/>
                </a:lnTo>
                <a:lnTo>
                  <a:pt x="603425" y="49911"/>
                </a:lnTo>
                <a:close/>
              </a:path>
              <a:path w="653414" h="151130">
                <a:moveTo>
                  <a:pt x="535919" y="50007"/>
                </a:moveTo>
                <a:lnTo>
                  <a:pt x="0" y="53086"/>
                </a:lnTo>
                <a:lnTo>
                  <a:pt x="254" y="103378"/>
                </a:lnTo>
                <a:lnTo>
                  <a:pt x="536256" y="100298"/>
                </a:lnTo>
                <a:lnTo>
                  <a:pt x="552831" y="75057"/>
                </a:lnTo>
                <a:lnTo>
                  <a:pt x="535919" y="50007"/>
                </a:lnTo>
                <a:close/>
              </a:path>
              <a:path w="653414" h="151130">
                <a:moveTo>
                  <a:pt x="552831" y="75057"/>
                </a:moveTo>
                <a:lnTo>
                  <a:pt x="536256" y="100298"/>
                </a:lnTo>
                <a:lnTo>
                  <a:pt x="552957" y="100203"/>
                </a:lnTo>
                <a:lnTo>
                  <a:pt x="552831" y="75057"/>
                </a:lnTo>
                <a:close/>
              </a:path>
              <a:path w="653414" h="151130">
                <a:moveTo>
                  <a:pt x="552704" y="49911"/>
                </a:moveTo>
                <a:lnTo>
                  <a:pt x="535919" y="50007"/>
                </a:lnTo>
                <a:lnTo>
                  <a:pt x="552831" y="75057"/>
                </a:lnTo>
                <a:lnTo>
                  <a:pt x="552704" y="49911"/>
                </a:lnTo>
                <a:close/>
              </a:path>
              <a:path w="653414" h="151130">
                <a:moveTo>
                  <a:pt x="502157" y="0"/>
                </a:moveTo>
                <a:lnTo>
                  <a:pt x="535919" y="50007"/>
                </a:lnTo>
                <a:lnTo>
                  <a:pt x="603425" y="49911"/>
                </a:lnTo>
                <a:lnTo>
                  <a:pt x="502157" y="0"/>
                </a:lnTo>
                <a:close/>
              </a:path>
            </a:pathLst>
          </a:custGeom>
          <a:solidFill>
            <a:srgbClr val="4AC3AC"/>
          </a:solidFill>
        </p:spPr>
        <p:txBody>
          <a:bodyPr wrap="square" lIns="0" tIns="0" rIns="0" bIns="0" rtlCol="0"/>
          <a:lstStyle/>
          <a:p>
            <a:endParaRPr/>
          </a:p>
        </p:txBody>
      </p:sp>
      <p:sp>
        <p:nvSpPr>
          <p:cNvPr id="12" name="object 12"/>
          <p:cNvSpPr/>
          <p:nvPr/>
        </p:nvSpPr>
        <p:spPr>
          <a:xfrm>
            <a:off x="2818638" y="1776222"/>
            <a:ext cx="329565" cy="327660"/>
          </a:xfrm>
          <a:custGeom>
            <a:avLst/>
            <a:gdLst/>
            <a:ahLst/>
            <a:cxnLst/>
            <a:rect l="l" t="t" r="r" b="b"/>
            <a:pathLst>
              <a:path w="329564" h="327660">
                <a:moveTo>
                  <a:pt x="164592" y="0"/>
                </a:moveTo>
                <a:lnTo>
                  <a:pt x="120826" y="5856"/>
                </a:lnTo>
                <a:lnTo>
                  <a:pt x="81505" y="22380"/>
                </a:lnTo>
                <a:lnTo>
                  <a:pt x="48196" y="48006"/>
                </a:lnTo>
                <a:lnTo>
                  <a:pt x="22464" y="81167"/>
                </a:lnTo>
                <a:lnTo>
                  <a:pt x="5877" y="120297"/>
                </a:lnTo>
                <a:lnTo>
                  <a:pt x="0" y="163829"/>
                </a:lnTo>
                <a:lnTo>
                  <a:pt x="5877" y="207362"/>
                </a:lnTo>
                <a:lnTo>
                  <a:pt x="22464" y="246492"/>
                </a:lnTo>
                <a:lnTo>
                  <a:pt x="48196" y="279653"/>
                </a:lnTo>
                <a:lnTo>
                  <a:pt x="81505" y="305279"/>
                </a:lnTo>
                <a:lnTo>
                  <a:pt x="120826" y="321803"/>
                </a:lnTo>
                <a:lnTo>
                  <a:pt x="164592" y="327659"/>
                </a:lnTo>
                <a:lnTo>
                  <a:pt x="208357" y="321803"/>
                </a:lnTo>
                <a:lnTo>
                  <a:pt x="247678" y="305279"/>
                </a:lnTo>
                <a:lnTo>
                  <a:pt x="280987" y="279653"/>
                </a:lnTo>
                <a:lnTo>
                  <a:pt x="306719" y="246492"/>
                </a:lnTo>
                <a:lnTo>
                  <a:pt x="323306" y="207362"/>
                </a:lnTo>
                <a:lnTo>
                  <a:pt x="329184" y="163829"/>
                </a:lnTo>
                <a:lnTo>
                  <a:pt x="323306" y="120297"/>
                </a:lnTo>
                <a:lnTo>
                  <a:pt x="306719" y="81167"/>
                </a:lnTo>
                <a:lnTo>
                  <a:pt x="280987" y="48006"/>
                </a:lnTo>
                <a:lnTo>
                  <a:pt x="247678" y="22380"/>
                </a:lnTo>
                <a:lnTo>
                  <a:pt x="208357" y="5856"/>
                </a:lnTo>
                <a:lnTo>
                  <a:pt x="164592" y="0"/>
                </a:lnTo>
                <a:close/>
              </a:path>
            </a:pathLst>
          </a:custGeom>
          <a:solidFill>
            <a:srgbClr val="92DBCE"/>
          </a:solidFill>
        </p:spPr>
        <p:txBody>
          <a:bodyPr wrap="square" lIns="0" tIns="0" rIns="0" bIns="0" rtlCol="0"/>
          <a:lstStyle/>
          <a:p>
            <a:endParaRPr/>
          </a:p>
        </p:txBody>
      </p:sp>
      <p:sp>
        <p:nvSpPr>
          <p:cNvPr id="13" name="object 13"/>
          <p:cNvSpPr/>
          <p:nvPr/>
        </p:nvSpPr>
        <p:spPr>
          <a:xfrm>
            <a:off x="2983229" y="1776222"/>
            <a:ext cx="0" cy="327660"/>
          </a:xfrm>
          <a:custGeom>
            <a:avLst/>
            <a:gdLst/>
            <a:ahLst/>
            <a:cxnLst/>
            <a:rect l="l" t="t" r="r" b="b"/>
            <a:pathLst>
              <a:path h="327660">
                <a:moveTo>
                  <a:pt x="0" y="0"/>
                </a:moveTo>
                <a:lnTo>
                  <a:pt x="0" y="327659"/>
                </a:lnTo>
              </a:path>
            </a:pathLst>
          </a:custGeom>
          <a:ln w="25908">
            <a:solidFill>
              <a:srgbClr val="358F7D"/>
            </a:solidFill>
          </a:ln>
        </p:spPr>
        <p:txBody>
          <a:bodyPr wrap="square" lIns="0" tIns="0" rIns="0" bIns="0" rtlCol="0"/>
          <a:lstStyle/>
          <a:p>
            <a:endParaRPr/>
          </a:p>
        </p:txBody>
      </p:sp>
      <p:sp>
        <p:nvSpPr>
          <p:cNvPr id="14" name="object 14"/>
          <p:cNvSpPr/>
          <p:nvPr/>
        </p:nvSpPr>
        <p:spPr>
          <a:xfrm>
            <a:off x="2818638" y="1940051"/>
            <a:ext cx="329565" cy="0"/>
          </a:xfrm>
          <a:custGeom>
            <a:avLst/>
            <a:gdLst/>
            <a:ahLst/>
            <a:cxnLst/>
            <a:rect l="l" t="t" r="r" b="b"/>
            <a:pathLst>
              <a:path w="329564">
                <a:moveTo>
                  <a:pt x="0" y="0"/>
                </a:moveTo>
                <a:lnTo>
                  <a:pt x="329184" y="0"/>
                </a:lnTo>
              </a:path>
            </a:pathLst>
          </a:custGeom>
          <a:ln w="25908">
            <a:solidFill>
              <a:srgbClr val="358F7D"/>
            </a:solidFill>
          </a:ln>
        </p:spPr>
        <p:txBody>
          <a:bodyPr wrap="square" lIns="0" tIns="0" rIns="0" bIns="0" rtlCol="0"/>
          <a:lstStyle/>
          <a:p>
            <a:endParaRPr/>
          </a:p>
        </p:txBody>
      </p:sp>
      <p:sp>
        <p:nvSpPr>
          <p:cNvPr id="15" name="object 15"/>
          <p:cNvSpPr/>
          <p:nvPr/>
        </p:nvSpPr>
        <p:spPr>
          <a:xfrm>
            <a:off x="2818638" y="1776222"/>
            <a:ext cx="329565" cy="327660"/>
          </a:xfrm>
          <a:custGeom>
            <a:avLst/>
            <a:gdLst/>
            <a:ahLst/>
            <a:cxnLst/>
            <a:rect l="l" t="t" r="r" b="b"/>
            <a:pathLst>
              <a:path w="329564" h="327660">
                <a:moveTo>
                  <a:pt x="0" y="163829"/>
                </a:moveTo>
                <a:lnTo>
                  <a:pt x="5877" y="120297"/>
                </a:lnTo>
                <a:lnTo>
                  <a:pt x="22464" y="81167"/>
                </a:lnTo>
                <a:lnTo>
                  <a:pt x="48196" y="48006"/>
                </a:lnTo>
                <a:lnTo>
                  <a:pt x="81505" y="22380"/>
                </a:lnTo>
                <a:lnTo>
                  <a:pt x="120826" y="5856"/>
                </a:lnTo>
                <a:lnTo>
                  <a:pt x="164592" y="0"/>
                </a:lnTo>
                <a:lnTo>
                  <a:pt x="208357" y="5856"/>
                </a:lnTo>
                <a:lnTo>
                  <a:pt x="247678" y="22380"/>
                </a:lnTo>
                <a:lnTo>
                  <a:pt x="280987" y="48005"/>
                </a:lnTo>
                <a:lnTo>
                  <a:pt x="306719" y="81167"/>
                </a:lnTo>
                <a:lnTo>
                  <a:pt x="323306" y="120297"/>
                </a:lnTo>
                <a:lnTo>
                  <a:pt x="329184" y="163829"/>
                </a:lnTo>
                <a:lnTo>
                  <a:pt x="323306" y="207362"/>
                </a:lnTo>
                <a:lnTo>
                  <a:pt x="306719" y="246492"/>
                </a:lnTo>
                <a:lnTo>
                  <a:pt x="280987" y="279653"/>
                </a:lnTo>
                <a:lnTo>
                  <a:pt x="247678" y="305279"/>
                </a:lnTo>
                <a:lnTo>
                  <a:pt x="208357" y="321803"/>
                </a:lnTo>
                <a:lnTo>
                  <a:pt x="164592" y="327659"/>
                </a:lnTo>
                <a:lnTo>
                  <a:pt x="120826" y="321803"/>
                </a:lnTo>
                <a:lnTo>
                  <a:pt x="81505" y="305279"/>
                </a:lnTo>
                <a:lnTo>
                  <a:pt x="48196" y="279653"/>
                </a:lnTo>
                <a:lnTo>
                  <a:pt x="22464" y="246492"/>
                </a:lnTo>
                <a:lnTo>
                  <a:pt x="5877" y="207362"/>
                </a:lnTo>
                <a:lnTo>
                  <a:pt x="0" y="163829"/>
                </a:lnTo>
                <a:close/>
              </a:path>
            </a:pathLst>
          </a:custGeom>
          <a:ln w="25908">
            <a:solidFill>
              <a:srgbClr val="358F7D"/>
            </a:solidFill>
          </a:ln>
        </p:spPr>
        <p:txBody>
          <a:bodyPr wrap="square" lIns="0" tIns="0" rIns="0" bIns="0" rtlCol="0"/>
          <a:lstStyle/>
          <a:p>
            <a:endParaRPr/>
          </a:p>
        </p:txBody>
      </p:sp>
      <p:sp>
        <p:nvSpPr>
          <p:cNvPr id="16" name="object 16"/>
          <p:cNvSpPr/>
          <p:nvPr/>
        </p:nvSpPr>
        <p:spPr>
          <a:xfrm>
            <a:off x="2907792" y="1276350"/>
            <a:ext cx="151130" cy="499745"/>
          </a:xfrm>
          <a:custGeom>
            <a:avLst/>
            <a:gdLst/>
            <a:ahLst/>
            <a:cxnLst/>
            <a:rect l="l" t="t" r="r" b="b"/>
            <a:pathLst>
              <a:path w="151130" h="499744">
                <a:moveTo>
                  <a:pt x="0" y="348741"/>
                </a:moveTo>
                <a:lnTo>
                  <a:pt x="75437" y="499617"/>
                </a:lnTo>
                <a:lnTo>
                  <a:pt x="125729" y="399034"/>
                </a:lnTo>
                <a:lnTo>
                  <a:pt x="50291" y="399034"/>
                </a:lnTo>
                <a:lnTo>
                  <a:pt x="50291" y="382270"/>
                </a:lnTo>
                <a:lnTo>
                  <a:pt x="0" y="348741"/>
                </a:lnTo>
                <a:close/>
              </a:path>
              <a:path w="151130" h="499744">
                <a:moveTo>
                  <a:pt x="50292" y="382270"/>
                </a:moveTo>
                <a:lnTo>
                  <a:pt x="50291" y="399034"/>
                </a:lnTo>
                <a:lnTo>
                  <a:pt x="75437" y="399034"/>
                </a:lnTo>
                <a:lnTo>
                  <a:pt x="50292" y="382270"/>
                </a:lnTo>
                <a:close/>
              </a:path>
              <a:path w="151130" h="499744">
                <a:moveTo>
                  <a:pt x="100583" y="0"/>
                </a:moveTo>
                <a:lnTo>
                  <a:pt x="50291" y="0"/>
                </a:lnTo>
                <a:lnTo>
                  <a:pt x="50292" y="382270"/>
                </a:lnTo>
                <a:lnTo>
                  <a:pt x="75437" y="399034"/>
                </a:lnTo>
                <a:lnTo>
                  <a:pt x="100583" y="382270"/>
                </a:lnTo>
                <a:lnTo>
                  <a:pt x="100583" y="0"/>
                </a:lnTo>
                <a:close/>
              </a:path>
              <a:path w="151130" h="499744">
                <a:moveTo>
                  <a:pt x="100583" y="382270"/>
                </a:moveTo>
                <a:lnTo>
                  <a:pt x="75437" y="399034"/>
                </a:lnTo>
                <a:lnTo>
                  <a:pt x="100583" y="399034"/>
                </a:lnTo>
                <a:lnTo>
                  <a:pt x="100583" y="382270"/>
                </a:lnTo>
                <a:close/>
              </a:path>
              <a:path w="151130" h="499744">
                <a:moveTo>
                  <a:pt x="150875" y="348741"/>
                </a:moveTo>
                <a:lnTo>
                  <a:pt x="100583" y="382270"/>
                </a:lnTo>
                <a:lnTo>
                  <a:pt x="100583" y="399034"/>
                </a:lnTo>
                <a:lnTo>
                  <a:pt x="125729" y="399034"/>
                </a:lnTo>
                <a:lnTo>
                  <a:pt x="150875" y="348741"/>
                </a:lnTo>
                <a:close/>
              </a:path>
            </a:pathLst>
          </a:custGeom>
          <a:solidFill>
            <a:srgbClr val="4AC3AC"/>
          </a:solidFill>
        </p:spPr>
        <p:txBody>
          <a:bodyPr wrap="square" lIns="0" tIns="0" rIns="0" bIns="0" rtlCol="0"/>
          <a:lstStyle/>
          <a:p>
            <a:endParaRPr/>
          </a:p>
        </p:txBody>
      </p:sp>
      <p:sp>
        <p:nvSpPr>
          <p:cNvPr id="17" name="object 17"/>
          <p:cNvSpPr/>
          <p:nvPr/>
        </p:nvSpPr>
        <p:spPr>
          <a:xfrm>
            <a:off x="2907792" y="2103882"/>
            <a:ext cx="151130" cy="499745"/>
          </a:xfrm>
          <a:custGeom>
            <a:avLst/>
            <a:gdLst/>
            <a:ahLst/>
            <a:cxnLst/>
            <a:rect l="l" t="t" r="r" b="b"/>
            <a:pathLst>
              <a:path w="151130" h="499744">
                <a:moveTo>
                  <a:pt x="75437" y="100584"/>
                </a:moveTo>
                <a:lnTo>
                  <a:pt x="50291" y="117348"/>
                </a:lnTo>
                <a:lnTo>
                  <a:pt x="50291" y="499744"/>
                </a:lnTo>
                <a:lnTo>
                  <a:pt x="100583" y="499744"/>
                </a:lnTo>
                <a:lnTo>
                  <a:pt x="100583" y="117348"/>
                </a:lnTo>
                <a:lnTo>
                  <a:pt x="75437" y="100584"/>
                </a:lnTo>
                <a:close/>
              </a:path>
              <a:path w="151130" h="499744">
                <a:moveTo>
                  <a:pt x="75437" y="0"/>
                </a:moveTo>
                <a:lnTo>
                  <a:pt x="0" y="150875"/>
                </a:lnTo>
                <a:lnTo>
                  <a:pt x="50291" y="117348"/>
                </a:lnTo>
                <a:lnTo>
                  <a:pt x="50291" y="100584"/>
                </a:lnTo>
                <a:lnTo>
                  <a:pt x="125730" y="100584"/>
                </a:lnTo>
                <a:lnTo>
                  <a:pt x="75437" y="0"/>
                </a:lnTo>
                <a:close/>
              </a:path>
              <a:path w="151130" h="499744">
                <a:moveTo>
                  <a:pt x="125730" y="100584"/>
                </a:moveTo>
                <a:lnTo>
                  <a:pt x="100583" y="100584"/>
                </a:lnTo>
                <a:lnTo>
                  <a:pt x="100584" y="117348"/>
                </a:lnTo>
                <a:lnTo>
                  <a:pt x="150875" y="150875"/>
                </a:lnTo>
                <a:lnTo>
                  <a:pt x="125730" y="100584"/>
                </a:lnTo>
                <a:close/>
              </a:path>
              <a:path w="151130" h="499744">
                <a:moveTo>
                  <a:pt x="75437" y="100584"/>
                </a:moveTo>
                <a:lnTo>
                  <a:pt x="50291" y="100584"/>
                </a:lnTo>
                <a:lnTo>
                  <a:pt x="50291" y="117348"/>
                </a:lnTo>
                <a:lnTo>
                  <a:pt x="75437" y="100584"/>
                </a:lnTo>
                <a:close/>
              </a:path>
              <a:path w="151130" h="499744">
                <a:moveTo>
                  <a:pt x="100583" y="100584"/>
                </a:moveTo>
                <a:lnTo>
                  <a:pt x="75437" y="100584"/>
                </a:lnTo>
                <a:lnTo>
                  <a:pt x="100584" y="117348"/>
                </a:lnTo>
                <a:lnTo>
                  <a:pt x="100583" y="100584"/>
                </a:lnTo>
                <a:close/>
              </a:path>
            </a:pathLst>
          </a:custGeom>
          <a:solidFill>
            <a:srgbClr val="4AC3AC"/>
          </a:solidFill>
        </p:spPr>
        <p:txBody>
          <a:bodyPr wrap="square" lIns="0" tIns="0" rIns="0" bIns="0" rtlCol="0"/>
          <a:lstStyle/>
          <a:p>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35</a:t>
            </a:fld>
            <a:endParaRPr spc="-5"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83834" y="818438"/>
            <a:ext cx="6603279" cy="375907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8011" y="829055"/>
            <a:ext cx="0" cy="783590"/>
          </a:xfrm>
          <a:custGeom>
            <a:avLst/>
            <a:gdLst/>
            <a:ahLst/>
            <a:cxnLst/>
            <a:rect l="l" t="t" r="r" b="b"/>
            <a:pathLst>
              <a:path h="783590">
                <a:moveTo>
                  <a:pt x="0" y="0"/>
                </a:moveTo>
                <a:lnTo>
                  <a:pt x="0" y="783336"/>
                </a:lnTo>
              </a:path>
            </a:pathLst>
          </a:custGeom>
          <a:ln w="67055">
            <a:solidFill>
              <a:srgbClr val="4AC3AC"/>
            </a:solidFill>
          </a:ln>
        </p:spPr>
        <p:txBody>
          <a:bodyPr wrap="square" lIns="0" tIns="0" rIns="0" bIns="0" rtlCol="0"/>
          <a:lstStyle/>
          <a:p>
            <a:endParaRPr/>
          </a:p>
        </p:txBody>
      </p:sp>
      <p:sp>
        <p:nvSpPr>
          <p:cNvPr id="4" name="object 4"/>
          <p:cNvSpPr txBox="1">
            <a:spLocks noGrp="1"/>
          </p:cNvSpPr>
          <p:nvPr>
            <p:ph type="title"/>
          </p:nvPr>
        </p:nvSpPr>
        <p:spPr>
          <a:xfrm>
            <a:off x="239369" y="167132"/>
            <a:ext cx="2478405" cy="482600"/>
          </a:xfrm>
          <a:prstGeom prst="rect">
            <a:avLst/>
          </a:prstGeom>
        </p:spPr>
        <p:txBody>
          <a:bodyPr vert="horz" wrap="square" lIns="0" tIns="12700" rIns="0" bIns="0" rtlCol="0">
            <a:spAutoFit/>
          </a:bodyPr>
          <a:lstStyle/>
          <a:p>
            <a:pPr marL="12700">
              <a:lnSpc>
                <a:spcPct val="100000"/>
              </a:lnSpc>
              <a:spcBef>
                <a:spcPts val="100"/>
              </a:spcBef>
            </a:pPr>
            <a:r>
              <a:rPr sz="3000" dirty="0"/>
              <a:t>KRACK</a:t>
            </a:r>
            <a:r>
              <a:rPr sz="3000" spc="-260" dirty="0"/>
              <a:t> </a:t>
            </a:r>
            <a:r>
              <a:rPr sz="3000" spc="-5" dirty="0"/>
              <a:t>Attack</a:t>
            </a:r>
            <a:endParaRPr sz="3000"/>
          </a:p>
        </p:txBody>
      </p:sp>
      <p:sp>
        <p:nvSpPr>
          <p:cNvPr id="5" name="object 5"/>
          <p:cNvSpPr/>
          <p:nvPr/>
        </p:nvSpPr>
        <p:spPr>
          <a:xfrm>
            <a:off x="4267200" y="30480"/>
            <a:ext cx="801624" cy="803148"/>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00227" y="870203"/>
            <a:ext cx="679757" cy="111556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7967471" y="870203"/>
            <a:ext cx="1069848" cy="111556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307335" y="856488"/>
            <a:ext cx="1350645" cy="419100"/>
          </a:xfrm>
          <a:custGeom>
            <a:avLst/>
            <a:gdLst/>
            <a:ahLst/>
            <a:cxnLst/>
            <a:rect l="l" t="t" r="r" b="b"/>
            <a:pathLst>
              <a:path w="1350645" h="419100">
                <a:moveTo>
                  <a:pt x="0" y="69850"/>
                </a:moveTo>
                <a:lnTo>
                  <a:pt x="5484" y="42648"/>
                </a:lnTo>
                <a:lnTo>
                  <a:pt x="20446" y="20446"/>
                </a:lnTo>
                <a:lnTo>
                  <a:pt x="42648" y="5484"/>
                </a:lnTo>
                <a:lnTo>
                  <a:pt x="69850" y="0"/>
                </a:lnTo>
                <a:lnTo>
                  <a:pt x="1280414" y="0"/>
                </a:lnTo>
                <a:lnTo>
                  <a:pt x="1307615" y="5484"/>
                </a:lnTo>
                <a:lnTo>
                  <a:pt x="1329817" y="20447"/>
                </a:lnTo>
                <a:lnTo>
                  <a:pt x="1344779" y="42648"/>
                </a:lnTo>
                <a:lnTo>
                  <a:pt x="1350264" y="69850"/>
                </a:lnTo>
                <a:lnTo>
                  <a:pt x="1350264" y="349250"/>
                </a:lnTo>
                <a:lnTo>
                  <a:pt x="1344779" y="376451"/>
                </a:lnTo>
                <a:lnTo>
                  <a:pt x="1329816" y="398653"/>
                </a:lnTo>
                <a:lnTo>
                  <a:pt x="1307615" y="413615"/>
                </a:lnTo>
                <a:lnTo>
                  <a:pt x="1280414" y="419100"/>
                </a:lnTo>
                <a:lnTo>
                  <a:pt x="69850" y="419100"/>
                </a:lnTo>
                <a:lnTo>
                  <a:pt x="42648" y="413615"/>
                </a:lnTo>
                <a:lnTo>
                  <a:pt x="20447" y="398652"/>
                </a:lnTo>
                <a:lnTo>
                  <a:pt x="5484" y="376451"/>
                </a:lnTo>
                <a:lnTo>
                  <a:pt x="0" y="349250"/>
                </a:lnTo>
                <a:lnTo>
                  <a:pt x="0" y="69850"/>
                </a:lnTo>
                <a:close/>
              </a:path>
            </a:pathLst>
          </a:custGeom>
          <a:ln w="76200">
            <a:solidFill>
              <a:srgbClr val="4AC3AC"/>
            </a:solidFill>
          </a:ln>
        </p:spPr>
        <p:txBody>
          <a:bodyPr wrap="square" lIns="0" tIns="0" rIns="0" bIns="0" rtlCol="0"/>
          <a:lstStyle/>
          <a:p>
            <a:endParaRPr/>
          </a:p>
        </p:txBody>
      </p:sp>
      <p:sp>
        <p:nvSpPr>
          <p:cNvPr id="9" name="object 9"/>
          <p:cNvSpPr/>
          <p:nvPr/>
        </p:nvSpPr>
        <p:spPr>
          <a:xfrm>
            <a:off x="1825751" y="2602992"/>
            <a:ext cx="2313940" cy="520065"/>
          </a:xfrm>
          <a:custGeom>
            <a:avLst/>
            <a:gdLst/>
            <a:ahLst/>
            <a:cxnLst/>
            <a:rect l="l" t="t" r="r" b="b"/>
            <a:pathLst>
              <a:path w="2313940" h="520064">
                <a:moveTo>
                  <a:pt x="0" y="86613"/>
                </a:moveTo>
                <a:lnTo>
                  <a:pt x="6800" y="52881"/>
                </a:lnTo>
                <a:lnTo>
                  <a:pt x="25352" y="25352"/>
                </a:lnTo>
                <a:lnTo>
                  <a:pt x="52881" y="6800"/>
                </a:lnTo>
                <a:lnTo>
                  <a:pt x="86614" y="0"/>
                </a:lnTo>
                <a:lnTo>
                  <a:pt x="2226818" y="0"/>
                </a:lnTo>
                <a:lnTo>
                  <a:pt x="2260550" y="6800"/>
                </a:lnTo>
                <a:lnTo>
                  <a:pt x="2288079" y="25352"/>
                </a:lnTo>
                <a:lnTo>
                  <a:pt x="2306631" y="52881"/>
                </a:lnTo>
                <a:lnTo>
                  <a:pt x="2313432" y="86613"/>
                </a:lnTo>
                <a:lnTo>
                  <a:pt x="2313432" y="433069"/>
                </a:lnTo>
                <a:lnTo>
                  <a:pt x="2306631" y="466802"/>
                </a:lnTo>
                <a:lnTo>
                  <a:pt x="2288079" y="494331"/>
                </a:lnTo>
                <a:lnTo>
                  <a:pt x="2260550" y="512883"/>
                </a:lnTo>
                <a:lnTo>
                  <a:pt x="2226818" y="519683"/>
                </a:lnTo>
                <a:lnTo>
                  <a:pt x="86614" y="519683"/>
                </a:lnTo>
                <a:lnTo>
                  <a:pt x="52881" y="512883"/>
                </a:lnTo>
                <a:lnTo>
                  <a:pt x="25352" y="494331"/>
                </a:lnTo>
                <a:lnTo>
                  <a:pt x="6800" y="466802"/>
                </a:lnTo>
                <a:lnTo>
                  <a:pt x="0" y="433069"/>
                </a:lnTo>
                <a:lnTo>
                  <a:pt x="0" y="86613"/>
                </a:lnTo>
                <a:close/>
              </a:path>
            </a:pathLst>
          </a:custGeom>
          <a:ln w="76199">
            <a:solidFill>
              <a:srgbClr val="4AC3AC"/>
            </a:solidFill>
          </a:ln>
        </p:spPr>
        <p:txBody>
          <a:bodyPr wrap="square" lIns="0" tIns="0" rIns="0" bIns="0" rtlCol="0"/>
          <a:lstStyle/>
          <a:p>
            <a:endParaRPr/>
          </a:p>
        </p:txBody>
      </p:sp>
      <p:sp>
        <p:nvSpPr>
          <p:cNvPr id="10" name="object 10"/>
          <p:cNvSpPr txBox="1"/>
          <p:nvPr/>
        </p:nvSpPr>
        <p:spPr>
          <a:xfrm>
            <a:off x="3799332" y="1612391"/>
            <a:ext cx="2336800" cy="646430"/>
          </a:xfrm>
          <a:prstGeom prst="rect">
            <a:avLst/>
          </a:prstGeom>
          <a:solidFill>
            <a:srgbClr val="D9D9D9">
              <a:alpha val="94900"/>
            </a:srgbClr>
          </a:solidFill>
        </p:spPr>
        <p:txBody>
          <a:bodyPr vert="horz" wrap="square" lIns="0" tIns="81280" rIns="0" bIns="0" rtlCol="0">
            <a:spAutoFit/>
          </a:bodyPr>
          <a:lstStyle/>
          <a:p>
            <a:pPr marL="194310">
              <a:lnSpc>
                <a:spcPct val="100000"/>
              </a:lnSpc>
              <a:spcBef>
                <a:spcPts val="640"/>
              </a:spcBef>
            </a:pPr>
            <a:r>
              <a:rPr sz="3000" b="1" spc="-5" dirty="0">
                <a:solidFill>
                  <a:srgbClr val="252525"/>
                </a:solidFill>
                <a:latin typeface="Arial"/>
                <a:cs typeface="Arial"/>
              </a:rPr>
              <a:t>Keystream</a:t>
            </a:r>
            <a:endParaRPr sz="3000">
              <a:latin typeface="Arial"/>
              <a:cs typeface="Arial"/>
            </a:endParaRPr>
          </a:p>
        </p:txBody>
      </p:sp>
      <p:sp>
        <p:nvSpPr>
          <p:cNvPr id="11" name="object 11"/>
          <p:cNvSpPr/>
          <p:nvPr/>
        </p:nvSpPr>
        <p:spPr>
          <a:xfrm>
            <a:off x="3147695" y="1861692"/>
            <a:ext cx="653415" cy="151130"/>
          </a:xfrm>
          <a:custGeom>
            <a:avLst/>
            <a:gdLst/>
            <a:ahLst/>
            <a:cxnLst/>
            <a:rect l="l" t="t" r="r" b="b"/>
            <a:pathLst>
              <a:path w="653414" h="151130">
                <a:moveTo>
                  <a:pt x="603425" y="49911"/>
                </a:moveTo>
                <a:lnTo>
                  <a:pt x="552704" y="49911"/>
                </a:lnTo>
                <a:lnTo>
                  <a:pt x="552957" y="100203"/>
                </a:lnTo>
                <a:lnTo>
                  <a:pt x="536256" y="100298"/>
                </a:lnTo>
                <a:lnTo>
                  <a:pt x="503046" y="150876"/>
                </a:lnTo>
                <a:lnTo>
                  <a:pt x="653415" y="74549"/>
                </a:lnTo>
                <a:lnTo>
                  <a:pt x="603425" y="49911"/>
                </a:lnTo>
                <a:close/>
              </a:path>
              <a:path w="653414" h="151130">
                <a:moveTo>
                  <a:pt x="535919" y="50007"/>
                </a:moveTo>
                <a:lnTo>
                  <a:pt x="0" y="53086"/>
                </a:lnTo>
                <a:lnTo>
                  <a:pt x="254" y="103378"/>
                </a:lnTo>
                <a:lnTo>
                  <a:pt x="536256" y="100298"/>
                </a:lnTo>
                <a:lnTo>
                  <a:pt x="552831" y="75057"/>
                </a:lnTo>
                <a:lnTo>
                  <a:pt x="535919" y="50007"/>
                </a:lnTo>
                <a:close/>
              </a:path>
              <a:path w="653414" h="151130">
                <a:moveTo>
                  <a:pt x="552831" y="75057"/>
                </a:moveTo>
                <a:lnTo>
                  <a:pt x="536256" y="100298"/>
                </a:lnTo>
                <a:lnTo>
                  <a:pt x="552957" y="100203"/>
                </a:lnTo>
                <a:lnTo>
                  <a:pt x="552831" y="75057"/>
                </a:lnTo>
                <a:close/>
              </a:path>
              <a:path w="653414" h="151130">
                <a:moveTo>
                  <a:pt x="552704" y="49911"/>
                </a:moveTo>
                <a:lnTo>
                  <a:pt x="535919" y="50007"/>
                </a:lnTo>
                <a:lnTo>
                  <a:pt x="552831" y="75057"/>
                </a:lnTo>
                <a:lnTo>
                  <a:pt x="552704" y="49911"/>
                </a:lnTo>
                <a:close/>
              </a:path>
              <a:path w="653414" h="151130">
                <a:moveTo>
                  <a:pt x="502157" y="0"/>
                </a:moveTo>
                <a:lnTo>
                  <a:pt x="535919" y="50007"/>
                </a:lnTo>
                <a:lnTo>
                  <a:pt x="603425" y="49911"/>
                </a:lnTo>
                <a:lnTo>
                  <a:pt x="502157" y="0"/>
                </a:lnTo>
                <a:close/>
              </a:path>
            </a:pathLst>
          </a:custGeom>
          <a:solidFill>
            <a:srgbClr val="4AC3AC"/>
          </a:solidFill>
        </p:spPr>
        <p:txBody>
          <a:bodyPr wrap="square" lIns="0" tIns="0" rIns="0" bIns="0" rtlCol="0"/>
          <a:lstStyle/>
          <a:p>
            <a:endParaRPr/>
          </a:p>
        </p:txBody>
      </p:sp>
      <p:sp>
        <p:nvSpPr>
          <p:cNvPr id="12" name="object 12"/>
          <p:cNvSpPr/>
          <p:nvPr/>
        </p:nvSpPr>
        <p:spPr>
          <a:xfrm>
            <a:off x="2818638" y="1776222"/>
            <a:ext cx="329565" cy="327660"/>
          </a:xfrm>
          <a:custGeom>
            <a:avLst/>
            <a:gdLst/>
            <a:ahLst/>
            <a:cxnLst/>
            <a:rect l="l" t="t" r="r" b="b"/>
            <a:pathLst>
              <a:path w="329564" h="327660">
                <a:moveTo>
                  <a:pt x="164592" y="0"/>
                </a:moveTo>
                <a:lnTo>
                  <a:pt x="120826" y="5856"/>
                </a:lnTo>
                <a:lnTo>
                  <a:pt x="81505" y="22380"/>
                </a:lnTo>
                <a:lnTo>
                  <a:pt x="48196" y="48006"/>
                </a:lnTo>
                <a:lnTo>
                  <a:pt x="22464" y="81167"/>
                </a:lnTo>
                <a:lnTo>
                  <a:pt x="5877" y="120297"/>
                </a:lnTo>
                <a:lnTo>
                  <a:pt x="0" y="163829"/>
                </a:lnTo>
                <a:lnTo>
                  <a:pt x="5877" y="207362"/>
                </a:lnTo>
                <a:lnTo>
                  <a:pt x="22464" y="246492"/>
                </a:lnTo>
                <a:lnTo>
                  <a:pt x="48196" y="279653"/>
                </a:lnTo>
                <a:lnTo>
                  <a:pt x="81505" y="305279"/>
                </a:lnTo>
                <a:lnTo>
                  <a:pt x="120826" y="321803"/>
                </a:lnTo>
                <a:lnTo>
                  <a:pt x="164592" y="327659"/>
                </a:lnTo>
                <a:lnTo>
                  <a:pt x="208357" y="321803"/>
                </a:lnTo>
                <a:lnTo>
                  <a:pt x="247678" y="305279"/>
                </a:lnTo>
                <a:lnTo>
                  <a:pt x="280987" y="279653"/>
                </a:lnTo>
                <a:lnTo>
                  <a:pt x="306719" y="246492"/>
                </a:lnTo>
                <a:lnTo>
                  <a:pt x="323306" y="207362"/>
                </a:lnTo>
                <a:lnTo>
                  <a:pt x="329184" y="163829"/>
                </a:lnTo>
                <a:lnTo>
                  <a:pt x="323306" y="120297"/>
                </a:lnTo>
                <a:lnTo>
                  <a:pt x="306719" y="81167"/>
                </a:lnTo>
                <a:lnTo>
                  <a:pt x="280987" y="48006"/>
                </a:lnTo>
                <a:lnTo>
                  <a:pt x="247678" y="22380"/>
                </a:lnTo>
                <a:lnTo>
                  <a:pt x="208357" y="5856"/>
                </a:lnTo>
                <a:lnTo>
                  <a:pt x="164592" y="0"/>
                </a:lnTo>
                <a:close/>
              </a:path>
            </a:pathLst>
          </a:custGeom>
          <a:solidFill>
            <a:srgbClr val="92DBCE"/>
          </a:solidFill>
        </p:spPr>
        <p:txBody>
          <a:bodyPr wrap="square" lIns="0" tIns="0" rIns="0" bIns="0" rtlCol="0"/>
          <a:lstStyle/>
          <a:p>
            <a:endParaRPr/>
          </a:p>
        </p:txBody>
      </p:sp>
      <p:sp>
        <p:nvSpPr>
          <p:cNvPr id="13" name="object 13"/>
          <p:cNvSpPr/>
          <p:nvPr/>
        </p:nvSpPr>
        <p:spPr>
          <a:xfrm>
            <a:off x="2983229" y="1776222"/>
            <a:ext cx="0" cy="327660"/>
          </a:xfrm>
          <a:custGeom>
            <a:avLst/>
            <a:gdLst/>
            <a:ahLst/>
            <a:cxnLst/>
            <a:rect l="l" t="t" r="r" b="b"/>
            <a:pathLst>
              <a:path h="327660">
                <a:moveTo>
                  <a:pt x="0" y="0"/>
                </a:moveTo>
                <a:lnTo>
                  <a:pt x="0" y="327659"/>
                </a:lnTo>
              </a:path>
            </a:pathLst>
          </a:custGeom>
          <a:ln w="25908">
            <a:solidFill>
              <a:srgbClr val="358F7D"/>
            </a:solidFill>
          </a:ln>
        </p:spPr>
        <p:txBody>
          <a:bodyPr wrap="square" lIns="0" tIns="0" rIns="0" bIns="0" rtlCol="0"/>
          <a:lstStyle/>
          <a:p>
            <a:endParaRPr/>
          </a:p>
        </p:txBody>
      </p:sp>
      <p:sp>
        <p:nvSpPr>
          <p:cNvPr id="14" name="object 14"/>
          <p:cNvSpPr/>
          <p:nvPr/>
        </p:nvSpPr>
        <p:spPr>
          <a:xfrm>
            <a:off x="2818638" y="1940051"/>
            <a:ext cx="329565" cy="0"/>
          </a:xfrm>
          <a:custGeom>
            <a:avLst/>
            <a:gdLst/>
            <a:ahLst/>
            <a:cxnLst/>
            <a:rect l="l" t="t" r="r" b="b"/>
            <a:pathLst>
              <a:path w="329564">
                <a:moveTo>
                  <a:pt x="0" y="0"/>
                </a:moveTo>
                <a:lnTo>
                  <a:pt x="329184" y="0"/>
                </a:lnTo>
              </a:path>
            </a:pathLst>
          </a:custGeom>
          <a:ln w="25908">
            <a:solidFill>
              <a:srgbClr val="358F7D"/>
            </a:solidFill>
          </a:ln>
        </p:spPr>
        <p:txBody>
          <a:bodyPr wrap="square" lIns="0" tIns="0" rIns="0" bIns="0" rtlCol="0"/>
          <a:lstStyle/>
          <a:p>
            <a:endParaRPr/>
          </a:p>
        </p:txBody>
      </p:sp>
      <p:sp>
        <p:nvSpPr>
          <p:cNvPr id="15" name="object 15"/>
          <p:cNvSpPr/>
          <p:nvPr/>
        </p:nvSpPr>
        <p:spPr>
          <a:xfrm>
            <a:off x="2818638" y="1776222"/>
            <a:ext cx="329565" cy="327660"/>
          </a:xfrm>
          <a:custGeom>
            <a:avLst/>
            <a:gdLst/>
            <a:ahLst/>
            <a:cxnLst/>
            <a:rect l="l" t="t" r="r" b="b"/>
            <a:pathLst>
              <a:path w="329564" h="327660">
                <a:moveTo>
                  <a:pt x="0" y="163829"/>
                </a:moveTo>
                <a:lnTo>
                  <a:pt x="5877" y="120297"/>
                </a:lnTo>
                <a:lnTo>
                  <a:pt x="22464" y="81167"/>
                </a:lnTo>
                <a:lnTo>
                  <a:pt x="48196" y="48006"/>
                </a:lnTo>
                <a:lnTo>
                  <a:pt x="81505" y="22380"/>
                </a:lnTo>
                <a:lnTo>
                  <a:pt x="120826" y="5856"/>
                </a:lnTo>
                <a:lnTo>
                  <a:pt x="164592" y="0"/>
                </a:lnTo>
                <a:lnTo>
                  <a:pt x="208357" y="5856"/>
                </a:lnTo>
                <a:lnTo>
                  <a:pt x="247678" y="22380"/>
                </a:lnTo>
                <a:lnTo>
                  <a:pt x="280987" y="48005"/>
                </a:lnTo>
                <a:lnTo>
                  <a:pt x="306719" y="81167"/>
                </a:lnTo>
                <a:lnTo>
                  <a:pt x="323306" y="120297"/>
                </a:lnTo>
                <a:lnTo>
                  <a:pt x="329184" y="163829"/>
                </a:lnTo>
                <a:lnTo>
                  <a:pt x="323306" y="207362"/>
                </a:lnTo>
                <a:lnTo>
                  <a:pt x="306719" y="246492"/>
                </a:lnTo>
                <a:lnTo>
                  <a:pt x="280987" y="279653"/>
                </a:lnTo>
                <a:lnTo>
                  <a:pt x="247678" y="305279"/>
                </a:lnTo>
                <a:lnTo>
                  <a:pt x="208357" y="321803"/>
                </a:lnTo>
                <a:lnTo>
                  <a:pt x="164592" y="327659"/>
                </a:lnTo>
                <a:lnTo>
                  <a:pt x="120826" y="321803"/>
                </a:lnTo>
                <a:lnTo>
                  <a:pt x="81505" y="305279"/>
                </a:lnTo>
                <a:lnTo>
                  <a:pt x="48196" y="279653"/>
                </a:lnTo>
                <a:lnTo>
                  <a:pt x="22464" y="246492"/>
                </a:lnTo>
                <a:lnTo>
                  <a:pt x="5877" y="207362"/>
                </a:lnTo>
                <a:lnTo>
                  <a:pt x="0" y="163829"/>
                </a:lnTo>
                <a:close/>
              </a:path>
            </a:pathLst>
          </a:custGeom>
          <a:ln w="25908">
            <a:solidFill>
              <a:srgbClr val="358F7D"/>
            </a:solidFill>
          </a:ln>
        </p:spPr>
        <p:txBody>
          <a:bodyPr wrap="square" lIns="0" tIns="0" rIns="0" bIns="0" rtlCol="0"/>
          <a:lstStyle/>
          <a:p>
            <a:endParaRPr/>
          </a:p>
        </p:txBody>
      </p:sp>
      <p:sp>
        <p:nvSpPr>
          <p:cNvPr id="16" name="object 16"/>
          <p:cNvSpPr/>
          <p:nvPr/>
        </p:nvSpPr>
        <p:spPr>
          <a:xfrm>
            <a:off x="2907792" y="1276350"/>
            <a:ext cx="151130" cy="499745"/>
          </a:xfrm>
          <a:custGeom>
            <a:avLst/>
            <a:gdLst/>
            <a:ahLst/>
            <a:cxnLst/>
            <a:rect l="l" t="t" r="r" b="b"/>
            <a:pathLst>
              <a:path w="151130" h="499744">
                <a:moveTo>
                  <a:pt x="0" y="348741"/>
                </a:moveTo>
                <a:lnTo>
                  <a:pt x="75437" y="499617"/>
                </a:lnTo>
                <a:lnTo>
                  <a:pt x="125729" y="399034"/>
                </a:lnTo>
                <a:lnTo>
                  <a:pt x="50291" y="399034"/>
                </a:lnTo>
                <a:lnTo>
                  <a:pt x="50291" y="382270"/>
                </a:lnTo>
                <a:lnTo>
                  <a:pt x="0" y="348741"/>
                </a:lnTo>
                <a:close/>
              </a:path>
              <a:path w="151130" h="499744">
                <a:moveTo>
                  <a:pt x="50292" y="382270"/>
                </a:moveTo>
                <a:lnTo>
                  <a:pt x="50291" y="399034"/>
                </a:lnTo>
                <a:lnTo>
                  <a:pt x="75437" y="399034"/>
                </a:lnTo>
                <a:lnTo>
                  <a:pt x="50292" y="382270"/>
                </a:lnTo>
                <a:close/>
              </a:path>
              <a:path w="151130" h="499744">
                <a:moveTo>
                  <a:pt x="100583" y="0"/>
                </a:moveTo>
                <a:lnTo>
                  <a:pt x="50291" y="0"/>
                </a:lnTo>
                <a:lnTo>
                  <a:pt x="50292" y="382270"/>
                </a:lnTo>
                <a:lnTo>
                  <a:pt x="75437" y="399034"/>
                </a:lnTo>
                <a:lnTo>
                  <a:pt x="100583" y="382270"/>
                </a:lnTo>
                <a:lnTo>
                  <a:pt x="100583" y="0"/>
                </a:lnTo>
                <a:close/>
              </a:path>
              <a:path w="151130" h="499744">
                <a:moveTo>
                  <a:pt x="100583" y="382270"/>
                </a:moveTo>
                <a:lnTo>
                  <a:pt x="75437" y="399034"/>
                </a:lnTo>
                <a:lnTo>
                  <a:pt x="100583" y="399034"/>
                </a:lnTo>
                <a:lnTo>
                  <a:pt x="100583" y="382270"/>
                </a:lnTo>
                <a:close/>
              </a:path>
              <a:path w="151130" h="499744">
                <a:moveTo>
                  <a:pt x="150875" y="348741"/>
                </a:moveTo>
                <a:lnTo>
                  <a:pt x="100583" y="382270"/>
                </a:lnTo>
                <a:lnTo>
                  <a:pt x="100583" y="399034"/>
                </a:lnTo>
                <a:lnTo>
                  <a:pt x="125729" y="399034"/>
                </a:lnTo>
                <a:lnTo>
                  <a:pt x="150875" y="348741"/>
                </a:lnTo>
                <a:close/>
              </a:path>
            </a:pathLst>
          </a:custGeom>
          <a:solidFill>
            <a:srgbClr val="4AC3AC"/>
          </a:solidFill>
        </p:spPr>
        <p:txBody>
          <a:bodyPr wrap="square" lIns="0" tIns="0" rIns="0" bIns="0" rtlCol="0"/>
          <a:lstStyle/>
          <a:p>
            <a:endParaRPr/>
          </a:p>
        </p:txBody>
      </p:sp>
      <p:sp>
        <p:nvSpPr>
          <p:cNvPr id="17" name="object 17"/>
          <p:cNvSpPr/>
          <p:nvPr/>
        </p:nvSpPr>
        <p:spPr>
          <a:xfrm>
            <a:off x="2907792" y="2103882"/>
            <a:ext cx="151130" cy="499745"/>
          </a:xfrm>
          <a:custGeom>
            <a:avLst/>
            <a:gdLst/>
            <a:ahLst/>
            <a:cxnLst/>
            <a:rect l="l" t="t" r="r" b="b"/>
            <a:pathLst>
              <a:path w="151130" h="499744">
                <a:moveTo>
                  <a:pt x="75437" y="100584"/>
                </a:moveTo>
                <a:lnTo>
                  <a:pt x="50291" y="117348"/>
                </a:lnTo>
                <a:lnTo>
                  <a:pt x="50291" y="499744"/>
                </a:lnTo>
                <a:lnTo>
                  <a:pt x="100583" y="499744"/>
                </a:lnTo>
                <a:lnTo>
                  <a:pt x="100583" y="117348"/>
                </a:lnTo>
                <a:lnTo>
                  <a:pt x="75437" y="100584"/>
                </a:lnTo>
                <a:close/>
              </a:path>
              <a:path w="151130" h="499744">
                <a:moveTo>
                  <a:pt x="75437" y="0"/>
                </a:moveTo>
                <a:lnTo>
                  <a:pt x="0" y="150875"/>
                </a:lnTo>
                <a:lnTo>
                  <a:pt x="50291" y="117348"/>
                </a:lnTo>
                <a:lnTo>
                  <a:pt x="50291" y="100584"/>
                </a:lnTo>
                <a:lnTo>
                  <a:pt x="125730" y="100584"/>
                </a:lnTo>
                <a:lnTo>
                  <a:pt x="75437" y="0"/>
                </a:lnTo>
                <a:close/>
              </a:path>
              <a:path w="151130" h="499744">
                <a:moveTo>
                  <a:pt x="125730" y="100584"/>
                </a:moveTo>
                <a:lnTo>
                  <a:pt x="100583" y="100584"/>
                </a:lnTo>
                <a:lnTo>
                  <a:pt x="100584" y="117348"/>
                </a:lnTo>
                <a:lnTo>
                  <a:pt x="150875" y="150875"/>
                </a:lnTo>
                <a:lnTo>
                  <a:pt x="125730" y="100584"/>
                </a:lnTo>
                <a:close/>
              </a:path>
              <a:path w="151130" h="499744">
                <a:moveTo>
                  <a:pt x="75437" y="100584"/>
                </a:moveTo>
                <a:lnTo>
                  <a:pt x="50291" y="100584"/>
                </a:lnTo>
                <a:lnTo>
                  <a:pt x="50291" y="117348"/>
                </a:lnTo>
                <a:lnTo>
                  <a:pt x="75437" y="100584"/>
                </a:lnTo>
                <a:close/>
              </a:path>
              <a:path w="151130" h="499744">
                <a:moveTo>
                  <a:pt x="100583" y="100584"/>
                </a:moveTo>
                <a:lnTo>
                  <a:pt x="75437" y="100584"/>
                </a:lnTo>
                <a:lnTo>
                  <a:pt x="100584" y="117348"/>
                </a:lnTo>
                <a:lnTo>
                  <a:pt x="100583" y="100584"/>
                </a:lnTo>
                <a:close/>
              </a:path>
            </a:pathLst>
          </a:custGeom>
          <a:solidFill>
            <a:srgbClr val="4AC3AC"/>
          </a:solidFill>
        </p:spPr>
        <p:txBody>
          <a:bodyPr wrap="square" lIns="0" tIns="0" rIns="0" bIns="0" rtlCol="0"/>
          <a:lstStyle/>
          <a:p>
            <a:endParaRPr/>
          </a:p>
        </p:txBody>
      </p:sp>
      <p:sp>
        <p:nvSpPr>
          <p:cNvPr id="18" name="object 18"/>
          <p:cNvSpPr/>
          <p:nvPr/>
        </p:nvSpPr>
        <p:spPr>
          <a:xfrm>
            <a:off x="1813560" y="3950208"/>
            <a:ext cx="2237740" cy="530860"/>
          </a:xfrm>
          <a:custGeom>
            <a:avLst/>
            <a:gdLst/>
            <a:ahLst/>
            <a:cxnLst/>
            <a:rect l="l" t="t" r="r" b="b"/>
            <a:pathLst>
              <a:path w="2237740" h="530860">
                <a:moveTo>
                  <a:pt x="0" y="88391"/>
                </a:moveTo>
                <a:lnTo>
                  <a:pt x="6953" y="53985"/>
                </a:lnTo>
                <a:lnTo>
                  <a:pt x="25907" y="25888"/>
                </a:lnTo>
                <a:lnTo>
                  <a:pt x="54006" y="6946"/>
                </a:lnTo>
                <a:lnTo>
                  <a:pt x="88391" y="0"/>
                </a:lnTo>
                <a:lnTo>
                  <a:pt x="2148840" y="0"/>
                </a:lnTo>
                <a:lnTo>
                  <a:pt x="2183225" y="6946"/>
                </a:lnTo>
                <a:lnTo>
                  <a:pt x="2211323" y="25888"/>
                </a:lnTo>
                <a:lnTo>
                  <a:pt x="2230278" y="53985"/>
                </a:lnTo>
                <a:lnTo>
                  <a:pt x="2237231" y="88391"/>
                </a:lnTo>
                <a:lnTo>
                  <a:pt x="2237231" y="441959"/>
                </a:lnTo>
                <a:lnTo>
                  <a:pt x="2230278" y="476366"/>
                </a:lnTo>
                <a:lnTo>
                  <a:pt x="2211323" y="504463"/>
                </a:lnTo>
                <a:lnTo>
                  <a:pt x="2183225" y="523405"/>
                </a:lnTo>
                <a:lnTo>
                  <a:pt x="2148840" y="530351"/>
                </a:lnTo>
                <a:lnTo>
                  <a:pt x="88391" y="530351"/>
                </a:lnTo>
                <a:lnTo>
                  <a:pt x="54006" y="523405"/>
                </a:lnTo>
                <a:lnTo>
                  <a:pt x="25907" y="504463"/>
                </a:lnTo>
                <a:lnTo>
                  <a:pt x="6953" y="476366"/>
                </a:lnTo>
                <a:lnTo>
                  <a:pt x="0" y="441959"/>
                </a:lnTo>
                <a:lnTo>
                  <a:pt x="0" y="88391"/>
                </a:lnTo>
                <a:close/>
              </a:path>
            </a:pathLst>
          </a:custGeom>
          <a:ln w="76200">
            <a:solidFill>
              <a:srgbClr val="4AC3AC"/>
            </a:solidFill>
          </a:ln>
        </p:spPr>
        <p:txBody>
          <a:bodyPr wrap="square" lIns="0" tIns="0" rIns="0" bIns="0" rtlCol="0"/>
          <a:lstStyle/>
          <a:p>
            <a:endParaRPr/>
          </a:p>
        </p:txBody>
      </p:sp>
      <p:sp>
        <p:nvSpPr>
          <p:cNvPr id="19" name="object 19"/>
          <p:cNvSpPr/>
          <p:nvPr/>
        </p:nvSpPr>
        <p:spPr>
          <a:xfrm>
            <a:off x="4893564" y="2259329"/>
            <a:ext cx="151130" cy="1792605"/>
          </a:xfrm>
          <a:custGeom>
            <a:avLst/>
            <a:gdLst/>
            <a:ahLst/>
            <a:cxnLst/>
            <a:rect l="l" t="t" r="r" b="b"/>
            <a:pathLst>
              <a:path w="151129" h="1792604">
                <a:moveTo>
                  <a:pt x="0" y="1641487"/>
                </a:moveTo>
                <a:lnTo>
                  <a:pt x="75437" y="1792363"/>
                </a:lnTo>
                <a:lnTo>
                  <a:pt x="125729" y="1691779"/>
                </a:lnTo>
                <a:lnTo>
                  <a:pt x="50291" y="1691779"/>
                </a:lnTo>
                <a:lnTo>
                  <a:pt x="50291" y="1675015"/>
                </a:lnTo>
                <a:lnTo>
                  <a:pt x="0" y="1641487"/>
                </a:lnTo>
                <a:close/>
              </a:path>
              <a:path w="151129" h="1792604">
                <a:moveTo>
                  <a:pt x="50291" y="1675015"/>
                </a:moveTo>
                <a:lnTo>
                  <a:pt x="50291" y="1691779"/>
                </a:lnTo>
                <a:lnTo>
                  <a:pt x="75437" y="1691779"/>
                </a:lnTo>
                <a:lnTo>
                  <a:pt x="50291" y="1675015"/>
                </a:lnTo>
                <a:close/>
              </a:path>
              <a:path w="151129" h="1792604">
                <a:moveTo>
                  <a:pt x="100584" y="0"/>
                </a:moveTo>
                <a:lnTo>
                  <a:pt x="50291" y="0"/>
                </a:lnTo>
                <a:lnTo>
                  <a:pt x="50291" y="1675015"/>
                </a:lnTo>
                <a:lnTo>
                  <a:pt x="75437" y="1691779"/>
                </a:lnTo>
                <a:lnTo>
                  <a:pt x="100584" y="1675015"/>
                </a:lnTo>
                <a:lnTo>
                  <a:pt x="100584" y="0"/>
                </a:lnTo>
                <a:close/>
              </a:path>
              <a:path w="151129" h="1792604">
                <a:moveTo>
                  <a:pt x="100584" y="1675015"/>
                </a:moveTo>
                <a:lnTo>
                  <a:pt x="75437" y="1691779"/>
                </a:lnTo>
                <a:lnTo>
                  <a:pt x="100584" y="1691779"/>
                </a:lnTo>
                <a:lnTo>
                  <a:pt x="100584" y="1675015"/>
                </a:lnTo>
                <a:close/>
              </a:path>
              <a:path w="151129" h="1792604">
                <a:moveTo>
                  <a:pt x="150875" y="1641487"/>
                </a:moveTo>
                <a:lnTo>
                  <a:pt x="100584" y="1675015"/>
                </a:lnTo>
                <a:lnTo>
                  <a:pt x="100584" y="1691779"/>
                </a:lnTo>
                <a:lnTo>
                  <a:pt x="125729" y="1691779"/>
                </a:lnTo>
                <a:lnTo>
                  <a:pt x="150875" y="1641487"/>
                </a:lnTo>
                <a:close/>
              </a:path>
            </a:pathLst>
          </a:custGeom>
          <a:solidFill>
            <a:srgbClr val="4AC3AC"/>
          </a:solidFill>
        </p:spPr>
        <p:txBody>
          <a:bodyPr wrap="square" lIns="0" tIns="0" rIns="0" bIns="0" rtlCol="0"/>
          <a:lstStyle/>
          <a:p>
            <a:endParaRPr/>
          </a:p>
        </p:txBody>
      </p:sp>
      <p:sp>
        <p:nvSpPr>
          <p:cNvPr id="20" name="object 20"/>
          <p:cNvSpPr/>
          <p:nvPr/>
        </p:nvSpPr>
        <p:spPr>
          <a:xfrm>
            <a:off x="5132070" y="4140708"/>
            <a:ext cx="589280" cy="151130"/>
          </a:xfrm>
          <a:custGeom>
            <a:avLst/>
            <a:gdLst/>
            <a:ahLst/>
            <a:cxnLst/>
            <a:rect l="l" t="t" r="r" b="b"/>
            <a:pathLst>
              <a:path w="589279" h="151129">
                <a:moveTo>
                  <a:pt x="488314" y="75437"/>
                </a:moveTo>
                <a:lnTo>
                  <a:pt x="438022" y="150875"/>
                </a:lnTo>
                <a:lnTo>
                  <a:pt x="538607" y="100583"/>
                </a:lnTo>
                <a:lnTo>
                  <a:pt x="488314" y="100583"/>
                </a:lnTo>
                <a:lnTo>
                  <a:pt x="488314" y="75437"/>
                </a:lnTo>
                <a:close/>
              </a:path>
              <a:path w="589279" h="151129">
                <a:moveTo>
                  <a:pt x="471550" y="50291"/>
                </a:moveTo>
                <a:lnTo>
                  <a:pt x="0" y="50291"/>
                </a:lnTo>
                <a:lnTo>
                  <a:pt x="0" y="100583"/>
                </a:lnTo>
                <a:lnTo>
                  <a:pt x="471550" y="100583"/>
                </a:lnTo>
                <a:lnTo>
                  <a:pt x="488314" y="75437"/>
                </a:lnTo>
                <a:lnTo>
                  <a:pt x="471550" y="50291"/>
                </a:lnTo>
                <a:close/>
              </a:path>
              <a:path w="589279" h="151129">
                <a:moveTo>
                  <a:pt x="538606" y="50291"/>
                </a:moveTo>
                <a:lnTo>
                  <a:pt x="488314" y="50291"/>
                </a:lnTo>
                <a:lnTo>
                  <a:pt x="488314" y="100583"/>
                </a:lnTo>
                <a:lnTo>
                  <a:pt x="538607" y="100583"/>
                </a:lnTo>
                <a:lnTo>
                  <a:pt x="588899" y="75437"/>
                </a:lnTo>
                <a:lnTo>
                  <a:pt x="538606" y="50291"/>
                </a:lnTo>
                <a:close/>
              </a:path>
              <a:path w="589279" h="151129">
                <a:moveTo>
                  <a:pt x="438022" y="0"/>
                </a:moveTo>
                <a:lnTo>
                  <a:pt x="488314" y="75437"/>
                </a:lnTo>
                <a:lnTo>
                  <a:pt x="488314" y="50291"/>
                </a:lnTo>
                <a:lnTo>
                  <a:pt x="538606" y="50291"/>
                </a:lnTo>
                <a:lnTo>
                  <a:pt x="438022" y="0"/>
                </a:lnTo>
                <a:close/>
              </a:path>
            </a:pathLst>
          </a:custGeom>
          <a:solidFill>
            <a:srgbClr val="4AC3AC"/>
          </a:solidFill>
        </p:spPr>
        <p:txBody>
          <a:bodyPr wrap="square" lIns="0" tIns="0" rIns="0" bIns="0" rtlCol="0"/>
          <a:lstStyle/>
          <a:p>
            <a:endParaRPr/>
          </a:p>
        </p:txBody>
      </p:sp>
      <p:sp>
        <p:nvSpPr>
          <p:cNvPr id="21" name="object 21"/>
          <p:cNvSpPr/>
          <p:nvPr/>
        </p:nvSpPr>
        <p:spPr>
          <a:xfrm>
            <a:off x="4026408" y="4140708"/>
            <a:ext cx="778510" cy="151130"/>
          </a:xfrm>
          <a:custGeom>
            <a:avLst/>
            <a:gdLst/>
            <a:ahLst/>
            <a:cxnLst/>
            <a:rect l="l" t="t" r="r" b="b"/>
            <a:pathLst>
              <a:path w="778510" h="151129">
                <a:moveTo>
                  <a:pt x="677544" y="75437"/>
                </a:moveTo>
                <a:lnTo>
                  <a:pt x="627252" y="150875"/>
                </a:lnTo>
                <a:lnTo>
                  <a:pt x="727837" y="100583"/>
                </a:lnTo>
                <a:lnTo>
                  <a:pt x="677544" y="100583"/>
                </a:lnTo>
                <a:lnTo>
                  <a:pt x="677544" y="75437"/>
                </a:lnTo>
                <a:close/>
              </a:path>
              <a:path w="778510" h="151129">
                <a:moveTo>
                  <a:pt x="660780" y="50291"/>
                </a:moveTo>
                <a:lnTo>
                  <a:pt x="0" y="50291"/>
                </a:lnTo>
                <a:lnTo>
                  <a:pt x="0" y="100583"/>
                </a:lnTo>
                <a:lnTo>
                  <a:pt x="660780" y="100583"/>
                </a:lnTo>
                <a:lnTo>
                  <a:pt x="677544" y="75437"/>
                </a:lnTo>
                <a:lnTo>
                  <a:pt x="660780" y="50291"/>
                </a:lnTo>
                <a:close/>
              </a:path>
              <a:path w="778510" h="151129">
                <a:moveTo>
                  <a:pt x="727837" y="50291"/>
                </a:moveTo>
                <a:lnTo>
                  <a:pt x="677544" y="50291"/>
                </a:lnTo>
                <a:lnTo>
                  <a:pt x="677544" y="100583"/>
                </a:lnTo>
                <a:lnTo>
                  <a:pt x="727837" y="100583"/>
                </a:lnTo>
                <a:lnTo>
                  <a:pt x="778128" y="75437"/>
                </a:lnTo>
                <a:lnTo>
                  <a:pt x="727837" y="50291"/>
                </a:lnTo>
                <a:close/>
              </a:path>
              <a:path w="778510" h="151129">
                <a:moveTo>
                  <a:pt x="627252" y="0"/>
                </a:moveTo>
                <a:lnTo>
                  <a:pt x="677544" y="75437"/>
                </a:lnTo>
                <a:lnTo>
                  <a:pt x="677544" y="50291"/>
                </a:lnTo>
                <a:lnTo>
                  <a:pt x="727837" y="50291"/>
                </a:lnTo>
                <a:lnTo>
                  <a:pt x="627252" y="0"/>
                </a:lnTo>
                <a:close/>
              </a:path>
            </a:pathLst>
          </a:custGeom>
          <a:solidFill>
            <a:srgbClr val="4AC3AC"/>
          </a:solidFill>
        </p:spPr>
        <p:txBody>
          <a:bodyPr wrap="square" lIns="0" tIns="0" rIns="0" bIns="0" rtlCol="0"/>
          <a:lstStyle/>
          <a:p>
            <a:endParaRPr/>
          </a:p>
        </p:txBody>
      </p:sp>
      <p:sp>
        <p:nvSpPr>
          <p:cNvPr id="22" name="object 22"/>
          <p:cNvSpPr txBox="1"/>
          <p:nvPr/>
        </p:nvSpPr>
        <p:spPr>
          <a:xfrm>
            <a:off x="5721096" y="3877055"/>
            <a:ext cx="2456815" cy="676910"/>
          </a:xfrm>
          <a:prstGeom prst="rect">
            <a:avLst/>
          </a:prstGeom>
          <a:solidFill>
            <a:srgbClr val="D9D9D9">
              <a:alpha val="94900"/>
            </a:srgbClr>
          </a:solidFill>
        </p:spPr>
        <p:txBody>
          <a:bodyPr vert="horz" wrap="square" lIns="0" tIns="97155" rIns="0" bIns="0" rtlCol="0">
            <a:spAutoFit/>
          </a:bodyPr>
          <a:lstStyle/>
          <a:p>
            <a:pPr marL="233679">
              <a:lnSpc>
                <a:spcPct val="100000"/>
              </a:lnSpc>
              <a:spcBef>
                <a:spcPts val="765"/>
              </a:spcBef>
            </a:pPr>
            <a:r>
              <a:rPr sz="3000" b="1" dirty="0">
                <a:solidFill>
                  <a:srgbClr val="252525"/>
                </a:solidFill>
                <a:latin typeface="Arial"/>
                <a:cs typeface="Arial"/>
              </a:rPr>
              <a:t>Decrypted!</a:t>
            </a:r>
            <a:endParaRPr sz="3000">
              <a:latin typeface="Arial"/>
              <a:cs typeface="Arial"/>
            </a:endParaRPr>
          </a:p>
        </p:txBody>
      </p:sp>
      <p:sp>
        <p:nvSpPr>
          <p:cNvPr id="23" name="object 23"/>
          <p:cNvSpPr/>
          <p:nvPr/>
        </p:nvSpPr>
        <p:spPr>
          <a:xfrm>
            <a:off x="4804409" y="4051553"/>
            <a:ext cx="327660" cy="329565"/>
          </a:xfrm>
          <a:custGeom>
            <a:avLst/>
            <a:gdLst/>
            <a:ahLst/>
            <a:cxnLst/>
            <a:rect l="l" t="t" r="r" b="b"/>
            <a:pathLst>
              <a:path w="327660" h="329564">
                <a:moveTo>
                  <a:pt x="163829" y="0"/>
                </a:moveTo>
                <a:lnTo>
                  <a:pt x="120297" y="5879"/>
                </a:lnTo>
                <a:lnTo>
                  <a:pt x="81167" y="22470"/>
                </a:lnTo>
                <a:lnTo>
                  <a:pt x="48005" y="48206"/>
                </a:lnTo>
                <a:lnTo>
                  <a:pt x="22380" y="81517"/>
                </a:lnTo>
                <a:lnTo>
                  <a:pt x="5856" y="120835"/>
                </a:lnTo>
                <a:lnTo>
                  <a:pt x="0" y="164592"/>
                </a:lnTo>
                <a:lnTo>
                  <a:pt x="5856" y="208348"/>
                </a:lnTo>
                <a:lnTo>
                  <a:pt x="22380" y="247666"/>
                </a:lnTo>
                <a:lnTo>
                  <a:pt x="48005" y="280977"/>
                </a:lnTo>
                <a:lnTo>
                  <a:pt x="81167" y="306713"/>
                </a:lnTo>
                <a:lnTo>
                  <a:pt x="120297" y="323304"/>
                </a:lnTo>
                <a:lnTo>
                  <a:pt x="163829" y="329184"/>
                </a:lnTo>
                <a:lnTo>
                  <a:pt x="207362" y="323304"/>
                </a:lnTo>
                <a:lnTo>
                  <a:pt x="246492" y="306713"/>
                </a:lnTo>
                <a:lnTo>
                  <a:pt x="279653" y="280977"/>
                </a:lnTo>
                <a:lnTo>
                  <a:pt x="305279" y="247666"/>
                </a:lnTo>
                <a:lnTo>
                  <a:pt x="321803" y="208348"/>
                </a:lnTo>
                <a:lnTo>
                  <a:pt x="327660" y="164592"/>
                </a:lnTo>
                <a:lnTo>
                  <a:pt x="321803" y="120835"/>
                </a:lnTo>
                <a:lnTo>
                  <a:pt x="305279" y="81517"/>
                </a:lnTo>
                <a:lnTo>
                  <a:pt x="279654" y="48206"/>
                </a:lnTo>
                <a:lnTo>
                  <a:pt x="246492" y="22470"/>
                </a:lnTo>
                <a:lnTo>
                  <a:pt x="207362" y="5879"/>
                </a:lnTo>
                <a:lnTo>
                  <a:pt x="163829" y="0"/>
                </a:lnTo>
                <a:close/>
              </a:path>
            </a:pathLst>
          </a:custGeom>
          <a:solidFill>
            <a:srgbClr val="92DBCE"/>
          </a:solidFill>
        </p:spPr>
        <p:txBody>
          <a:bodyPr wrap="square" lIns="0" tIns="0" rIns="0" bIns="0" rtlCol="0"/>
          <a:lstStyle/>
          <a:p>
            <a:endParaRPr/>
          </a:p>
        </p:txBody>
      </p:sp>
      <p:sp>
        <p:nvSpPr>
          <p:cNvPr id="24" name="object 24"/>
          <p:cNvSpPr/>
          <p:nvPr/>
        </p:nvSpPr>
        <p:spPr>
          <a:xfrm>
            <a:off x="4968240" y="4051553"/>
            <a:ext cx="0" cy="329565"/>
          </a:xfrm>
          <a:custGeom>
            <a:avLst/>
            <a:gdLst/>
            <a:ahLst/>
            <a:cxnLst/>
            <a:rect l="l" t="t" r="r" b="b"/>
            <a:pathLst>
              <a:path h="329564">
                <a:moveTo>
                  <a:pt x="0" y="0"/>
                </a:moveTo>
                <a:lnTo>
                  <a:pt x="0" y="329184"/>
                </a:lnTo>
              </a:path>
            </a:pathLst>
          </a:custGeom>
          <a:ln w="25908">
            <a:solidFill>
              <a:srgbClr val="358F7D"/>
            </a:solidFill>
          </a:ln>
        </p:spPr>
        <p:txBody>
          <a:bodyPr wrap="square" lIns="0" tIns="0" rIns="0" bIns="0" rtlCol="0"/>
          <a:lstStyle/>
          <a:p>
            <a:endParaRPr/>
          </a:p>
        </p:txBody>
      </p:sp>
      <p:sp>
        <p:nvSpPr>
          <p:cNvPr id="25" name="object 25"/>
          <p:cNvSpPr/>
          <p:nvPr/>
        </p:nvSpPr>
        <p:spPr>
          <a:xfrm>
            <a:off x="4804409" y="4216146"/>
            <a:ext cx="327660" cy="0"/>
          </a:xfrm>
          <a:custGeom>
            <a:avLst/>
            <a:gdLst/>
            <a:ahLst/>
            <a:cxnLst/>
            <a:rect l="l" t="t" r="r" b="b"/>
            <a:pathLst>
              <a:path w="327660">
                <a:moveTo>
                  <a:pt x="0" y="0"/>
                </a:moveTo>
                <a:lnTo>
                  <a:pt x="327660" y="0"/>
                </a:lnTo>
              </a:path>
            </a:pathLst>
          </a:custGeom>
          <a:ln w="25908">
            <a:solidFill>
              <a:srgbClr val="358F7D"/>
            </a:solidFill>
          </a:ln>
        </p:spPr>
        <p:txBody>
          <a:bodyPr wrap="square" lIns="0" tIns="0" rIns="0" bIns="0" rtlCol="0"/>
          <a:lstStyle/>
          <a:p>
            <a:endParaRPr/>
          </a:p>
        </p:txBody>
      </p:sp>
      <p:sp>
        <p:nvSpPr>
          <p:cNvPr id="26" name="object 26"/>
          <p:cNvSpPr/>
          <p:nvPr/>
        </p:nvSpPr>
        <p:spPr>
          <a:xfrm>
            <a:off x="4804409" y="4051553"/>
            <a:ext cx="327660" cy="329565"/>
          </a:xfrm>
          <a:custGeom>
            <a:avLst/>
            <a:gdLst/>
            <a:ahLst/>
            <a:cxnLst/>
            <a:rect l="l" t="t" r="r" b="b"/>
            <a:pathLst>
              <a:path w="327660" h="329564">
                <a:moveTo>
                  <a:pt x="0" y="164592"/>
                </a:moveTo>
                <a:lnTo>
                  <a:pt x="5856" y="120835"/>
                </a:lnTo>
                <a:lnTo>
                  <a:pt x="22380" y="81517"/>
                </a:lnTo>
                <a:lnTo>
                  <a:pt x="48005" y="48206"/>
                </a:lnTo>
                <a:lnTo>
                  <a:pt x="81167" y="22470"/>
                </a:lnTo>
                <a:lnTo>
                  <a:pt x="120297" y="5879"/>
                </a:lnTo>
                <a:lnTo>
                  <a:pt x="163829" y="0"/>
                </a:lnTo>
                <a:lnTo>
                  <a:pt x="207362" y="5879"/>
                </a:lnTo>
                <a:lnTo>
                  <a:pt x="246492" y="22470"/>
                </a:lnTo>
                <a:lnTo>
                  <a:pt x="279654" y="48206"/>
                </a:lnTo>
                <a:lnTo>
                  <a:pt x="305279" y="81517"/>
                </a:lnTo>
                <a:lnTo>
                  <a:pt x="321803" y="120835"/>
                </a:lnTo>
                <a:lnTo>
                  <a:pt x="327660" y="164592"/>
                </a:lnTo>
                <a:lnTo>
                  <a:pt x="321803" y="208348"/>
                </a:lnTo>
                <a:lnTo>
                  <a:pt x="305279" y="247666"/>
                </a:lnTo>
                <a:lnTo>
                  <a:pt x="279653" y="280977"/>
                </a:lnTo>
                <a:lnTo>
                  <a:pt x="246492" y="306713"/>
                </a:lnTo>
                <a:lnTo>
                  <a:pt x="207362" y="323304"/>
                </a:lnTo>
                <a:lnTo>
                  <a:pt x="163829" y="329184"/>
                </a:lnTo>
                <a:lnTo>
                  <a:pt x="120297" y="323304"/>
                </a:lnTo>
                <a:lnTo>
                  <a:pt x="81167" y="306713"/>
                </a:lnTo>
                <a:lnTo>
                  <a:pt x="48005" y="280977"/>
                </a:lnTo>
                <a:lnTo>
                  <a:pt x="22380" y="247666"/>
                </a:lnTo>
                <a:lnTo>
                  <a:pt x="5856" y="208348"/>
                </a:lnTo>
                <a:lnTo>
                  <a:pt x="0" y="164592"/>
                </a:lnTo>
                <a:close/>
              </a:path>
            </a:pathLst>
          </a:custGeom>
          <a:ln w="25908">
            <a:solidFill>
              <a:srgbClr val="358F7D"/>
            </a:solidFill>
          </a:ln>
        </p:spPr>
        <p:txBody>
          <a:bodyPr wrap="square" lIns="0" tIns="0" rIns="0" bIns="0" rtlCol="0"/>
          <a:lstStyle/>
          <a:p>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36</a:t>
            </a:fld>
            <a:endParaRPr spc="-5" dirty="0"/>
          </a:p>
        </p:txBody>
      </p:sp>
    </p:spTree>
    <p:extLst>
      <p:ext uri="{BB962C8B-B14F-4D97-AF65-F5344CB8AC3E}">
        <p14:creationId xmlns:p14="http://schemas.microsoft.com/office/powerpoint/2010/main" val="12848883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83785" y="1413205"/>
            <a:ext cx="4271645" cy="2159635"/>
          </a:xfrm>
          <a:prstGeom prst="rect">
            <a:avLst/>
          </a:prstGeom>
        </p:spPr>
        <p:txBody>
          <a:bodyPr vert="horz" wrap="square" lIns="0" tIns="12065" rIns="0" bIns="0" rtlCol="0">
            <a:spAutoFit/>
          </a:bodyPr>
          <a:lstStyle/>
          <a:p>
            <a:pPr marL="12700" marR="5080" indent="269240">
              <a:lnSpc>
                <a:spcPct val="100000"/>
              </a:lnSpc>
              <a:spcBef>
                <a:spcPts val="95"/>
              </a:spcBef>
            </a:pPr>
            <a:r>
              <a:rPr sz="7000" b="1" spc="-5" dirty="0">
                <a:latin typeface="Arial"/>
                <a:cs typeface="Arial"/>
              </a:rPr>
              <a:t>Practical  Obst</a:t>
            </a:r>
            <a:r>
              <a:rPr sz="7000" b="1" spc="-30" dirty="0">
                <a:latin typeface="Arial"/>
                <a:cs typeface="Arial"/>
              </a:rPr>
              <a:t>a</a:t>
            </a:r>
            <a:r>
              <a:rPr sz="7000" b="1" spc="-5" dirty="0">
                <a:latin typeface="Arial"/>
                <a:cs typeface="Arial"/>
              </a:rPr>
              <a:t>cles</a:t>
            </a:r>
            <a:endParaRPr sz="7000">
              <a:latin typeface="Arial"/>
              <a:cs typeface="Arial"/>
            </a:endParaRPr>
          </a:p>
        </p:txBody>
      </p:sp>
      <p:sp>
        <p:nvSpPr>
          <p:cNvPr id="3" name="object 3"/>
          <p:cNvSpPr/>
          <p:nvPr/>
        </p:nvSpPr>
        <p:spPr>
          <a:xfrm>
            <a:off x="574547" y="1034885"/>
            <a:ext cx="3375333" cy="2947252"/>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37</a:t>
            </a:fld>
            <a:endParaRPr spc="-5"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2562860" cy="482600"/>
          </a:xfrm>
          <a:prstGeom prst="rect">
            <a:avLst/>
          </a:prstGeom>
        </p:spPr>
        <p:txBody>
          <a:bodyPr vert="horz" wrap="square" lIns="0" tIns="12700" rIns="0" bIns="0" rtlCol="0">
            <a:spAutoFit/>
          </a:bodyPr>
          <a:lstStyle/>
          <a:p>
            <a:pPr marL="12700">
              <a:lnSpc>
                <a:spcPct val="100000"/>
              </a:lnSpc>
              <a:spcBef>
                <a:spcPts val="100"/>
              </a:spcBef>
            </a:pPr>
            <a:r>
              <a:rPr sz="3000" dirty="0"/>
              <a:t>Rejected</a:t>
            </a:r>
            <a:r>
              <a:rPr sz="3000" spc="-110" dirty="0"/>
              <a:t> </a:t>
            </a:r>
            <a:r>
              <a:rPr sz="3000" spc="-5" dirty="0"/>
              <a:t>Msg3</a:t>
            </a:r>
            <a:endParaRPr sz="3000"/>
          </a:p>
        </p:txBody>
      </p:sp>
      <p:sp>
        <p:nvSpPr>
          <p:cNvPr id="3" name="object 3"/>
          <p:cNvSpPr/>
          <p:nvPr/>
        </p:nvSpPr>
        <p:spPr>
          <a:xfrm>
            <a:off x="1171094" y="992124"/>
            <a:ext cx="6613836" cy="35676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67200" y="211836"/>
            <a:ext cx="801624" cy="8031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0227" y="1051560"/>
            <a:ext cx="679757" cy="11155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67471" y="1051560"/>
            <a:ext cx="1069848" cy="1115568"/>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981773" y="3823589"/>
            <a:ext cx="530225" cy="530225"/>
          </a:xfrm>
          <a:custGeom>
            <a:avLst/>
            <a:gdLst/>
            <a:ahLst/>
            <a:cxnLst/>
            <a:rect l="l" t="t" r="r" b="b"/>
            <a:pathLst>
              <a:path w="530225" h="530225">
                <a:moveTo>
                  <a:pt x="64795" y="0"/>
                </a:moveTo>
                <a:lnTo>
                  <a:pt x="0" y="64770"/>
                </a:lnTo>
                <a:lnTo>
                  <a:pt x="202349" y="267119"/>
                </a:lnTo>
                <a:lnTo>
                  <a:pt x="0" y="469468"/>
                </a:lnTo>
                <a:lnTo>
                  <a:pt x="60210" y="529691"/>
                </a:lnTo>
                <a:lnTo>
                  <a:pt x="262572" y="327329"/>
                </a:lnTo>
                <a:lnTo>
                  <a:pt x="392166" y="327329"/>
                </a:lnTo>
                <a:lnTo>
                  <a:pt x="327342" y="262534"/>
                </a:lnTo>
                <a:lnTo>
                  <a:pt x="387592" y="202311"/>
                </a:lnTo>
                <a:lnTo>
                  <a:pt x="267157" y="202311"/>
                </a:lnTo>
                <a:lnTo>
                  <a:pt x="64795" y="0"/>
                </a:lnTo>
                <a:close/>
              </a:path>
              <a:path w="530225" h="530225">
                <a:moveTo>
                  <a:pt x="392166" y="327329"/>
                </a:moveTo>
                <a:lnTo>
                  <a:pt x="262572" y="327329"/>
                </a:lnTo>
                <a:lnTo>
                  <a:pt x="464883" y="529691"/>
                </a:lnTo>
                <a:lnTo>
                  <a:pt x="529780" y="464883"/>
                </a:lnTo>
                <a:lnTo>
                  <a:pt x="392166" y="327329"/>
                </a:lnTo>
                <a:close/>
              </a:path>
              <a:path w="530225" h="530225">
                <a:moveTo>
                  <a:pt x="469455" y="0"/>
                </a:moveTo>
                <a:lnTo>
                  <a:pt x="267157" y="202311"/>
                </a:lnTo>
                <a:lnTo>
                  <a:pt x="387592" y="202311"/>
                </a:lnTo>
                <a:lnTo>
                  <a:pt x="529780" y="60185"/>
                </a:lnTo>
                <a:lnTo>
                  <a:pt x="469455" y="0"/>
                </a:lnTo>
                <a:close/>
              </a:path>
            </a:pathLst>
          </a:custGeom>
          <a:solidFill>
            <a:srgbClr val="FF0000"/>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38</a:t>
            </a:fld>
            <a:endParaRPr spc="-5"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9369" y="167132"/>
            <a:ext cx="256286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499CC2"/>
                </a:solidFill>
                <a:latin typeface="Arial"/>
                <a:cs typeface="Arial"/>
              </a:rPr>
              <a:t>Rejected</a:t>
            </a:r>
            <a:r>
              <a:rPr sz="3000" spc="-110" dirty="0">
                <a:solidFill>
                  <a:srgbClr val="499CC2"/>
                </a:solidFill>
                <a:latin typeface="Arial"/>
                <a:cs typeface="Arial"/>
              </a:rPr>
              <a:t> </a:t>
            </a:r>
            <a:r>
              <a:rPr sz="3000" spc="-5" dirty="0">
                <a:solidFill>
                  <a:srgbClr val="499CC2"/>
                </a:solidFill>
                <a:latin typeface="Arial"/>
                <a:cs typeface="Arial"/>
              </a:rPr>
              <a:t>Msg3</a:t>
            </a:r>
            <a:endParaRPr sz="3000">
              <a:latin typeface="Arial"/>
              <a:cs typeface="Arial"/>
            </a:endParaRPr>
          </a:p>
        </p:txBody>
      </p:sp>
      <p:sp>
        <p:nvSpPr>
          <p:cNvPr id="3" name="object 3"/>
          <p:cNvSpPr/>
          <p:nvPr/>
        </p:nvSpPr>
        <p:spPr>
          <a:xfrm>
            <a:off x="1171094" y="992124"/>
            <a:ext cx="6613836" cy="35676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67200" y="211836"/>
            <a:ext cx="801624" cy="8031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0227" y="1051560"/>
            <a:ext cx="679757" cy="11155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67471" y="1051560"/>
            <a:ext cx="1069848" cy="111556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4149852" y="2939795"/>
            <a:ext cx="3168650" cy="1229995"/>
          </a:xfrm>
          <a:prstGeom prst="rect">
            <a:avLst/>
          </a:prstGeom>
          <a:solidFill>
            <a:srgbClr val="D9D9D9">
              <a:alpha val="94900"/>
            </a:srgbClr>
          </a:solidFill>
        </p:spPr>
        <p:txBody>
          <a:bodyPr vert="horz" wrap="square" lIns="0" tIns="95250" rIns="0" bIns="0" rtlCol="0">
            <a:spAutoFit/>
          </a:bodyPr>
          <a:lstStyle/>
          <a:p>
            <a:pPr marL="805815" marR="154305" indent="-641985">
              <a:lnSpc>
                <a:spcPct val="100000"/>
              </a:lnSpc>
              <a:spcBef>
                <a:spcPts val="750"/>
              </a:spcBef>
            </a:pPr>
            <a:r>
              <a:rPr sz="3200" b="1" spc="-5" dirty="0">
                <a:solidFill>
                  <a:srgbClr val="252525"/>
                </a:solidFill>
                <a:latin typeface="Arial"/>
                <a:cs typeface="Arial"/>
              </a:rPr>
              <a:t>Plaintext</a:t>
            </a:r>
            <a:r>
              <a:rPr sz="3200" b="1" spc="-75" dirty="0">
                <a:solidFill>
                  <a:srgbClr val="252525"/>
                </a:solidFill>
                <a:latin typeface="Arial"/>
                <a:cs typeface="Arial"/>
              </a:rPr>
              <a:t> </a:t>
            </a:r>
            <a:r>
              <a:rPr sz="3200" b="1" spc="-5" dirty="0">
                <a:solidFill>
                  <a:srgbClr val="252525"/>
                </a:solidFill>
                <a:latin typeface="Arial"/>
                <a:cs typeface="Arial"/>
              </a:rPr>
              <a:t>Msg3  </a:t>
            </a:r>
            <a:r>
              <a:rPr sz="3200" b="1" dirty="0">
                <a:solidFill>
                  <a:srgbClr val="252525"/>
                </a:solidFill>
                <a:latin typeface="Arial"/>
                <a:cs typeface="Arial"/>
              </a:rPr>
              <a:t>rejected</a:t>
            </a:r>
            <a:endParaRPr sz="3200">
              <a:latin typeface="Arial"/>
              <a:cs typeface="Arial"/>
            </a:endParaRPr>
          </a:p>
        </p:txBody>
      </p:sp>
      <p:sp>
        <p:nvSpPr>
          <p:cNvPr id="8" name="object 8"/>
          <p:cNvSpPr/>
          <p:nvPr/>
        </p:nvSpPr>
        <p:spPr>
          <a:xfrm>
            <a:off x="1208532" y="3035807"/>
            <a:ext cx="2306320" cy="368935"/>
          </a:xfrm>
          <a:custGeom>
            <a:avLst/>
            <a:gdLst/>
            <a:ahLst/>
            <a:cxnLst/>
            <a:rect l="l" t="t" r="r" b="b"/>
            <a:pathLst>
              <a:path w="2306320" h="368935">
                <a:moveTo>
                  <a:pt x="0" y="61468"/>
                </a:moveTo>
                <a:lnTo>
                  <a:pt x="4830" y="37558"/>
                </a:lnTo>
                <a:lnTo>
                  <a:pt x="18003" y="18018"/>
                </a:lnTo>
                <a:lnTo>
                  <a:pt x="37542" y="4835"/>
                </a:lnTo>
                <a:lnTo>
                  <a:pt x="61468" y="0"/>
                </a:lnTo>
                <a:lnTo>
                  <a:pt x="2244344" y="0"/>
                </a:lnTo>
                <a:lnTo>
                  <a:pt x="2268253" y="4835"/>
                </a:lnTo>
                <a:lnTo>
                  <a:pt x="2287793" y="18018"/>
                </a:lnTo>
                <a:lnTo>
                  <a:pt x="2300976" y="37558"/>
                </a:lnTo>
                <a:lnTo>
                  <a:pt x="2305812" y="61468"/>
                </a:lnTo>
                <a:lnTo>
                  <a:pt x="2305812" y="307340"/>
                </a:lnTo>
                <a:lnTo>
                  <a:pt x="2300976" y="331249"/>
                </a:lnTo>
                <a:lnTo>
                  <a:pt x="2287793" y="350789"/>
                </a:lnTo>
                <a:lnTo>
                  <a:pt x="2268253" y="363972"/>
                </a:lnTo>
                <a:lnTo>
                  <a:pt x="2244344" y="368808"/>
                </a:lnTo>
                <a:lnTo>
                  <a:pt x="61468" y="368808"/>
                </a:lnTo>
                <a:lnTo>
                  <a:pt x="37542" y="363972"/>
                </a:lnTo>
                <a:lnTo>
                  <a:pt x="18003" y="350789"/>
                </a:lnTo>
                <a:lnTo>
                  <a:pt x="4830" y="331249"/>
                </a:lnTo>
                <a:lnTo>
                  <a:pt x="0" y="307340"/>
                </a:lnTo>
                <a:lnTo>
                  <a:pt x="0" y="61468"/>
                </a:lnTo>
                <a:close/>
              </a:path>
            </a:pathLst>
          </a:custGeom>
          <a:ln w="76199">
            <a:solidFill>
              <a:srgbClr val="4AC3AC"/>
            </a:solidFill>
          </a:ln>
        </p:spPr>
        <p:txBody>
          <a:bodyPr wrap="square" lIns="0" tIns="0" rIns="0" bIns="0" rtlCol="0"/>
          <a:lstStyle/>
          <a:p>
            <a:endParaRPr/>
          </a:p>
        </p:txBody>
      </p:sp>
      <p:sp>
        <p:nvSpPr>
          <p:cNvPr id="9" name="object 9"/>
          <p:cNvSpPr/>
          <p:nvPr/>
        </p:nvSpPr>
        <p:spPr>
          <a:xfrm>
            <a:off x="1953767" y="3712464"/>
            <a:ext cx="2037714" cy="398145"/>
          </a:xfrm>
          <a:custGeom>
            <a:avLst/>
            <a:gdLst/>
            <a:ahLst/>
            <a:cxnLst/>
            <a:rect l="l" t="t" r="r" b="b"/>
            <a:pathLst>
              <a:path w="2037714" h="398145">
                <a:moveTo>
                  <a:pt x="0" y="66294"/>
                </a:moveTo>
                <a:lnTo>
                  <a:pt x="5214" y="40505"/>
                </a:lnTo>
                <a:lnTo>
                  <a:pt x="19431" y="19431"/>
                </a:lnTo>
                <a:lnTo>
                  <a:pt x="40505" y="5214"/>
                </a:lnTo>
                <a:lnTo>
                  <a:pt x="66293" y="0"/>
                </a:lnTo>
                <a:lnTo>
                  <a:pt x="1971294" y="0"/>
                </a:lnTo>
                <a:lnTo>
                  <a:pt x="1997082" y="5214"/>
                </a:lnTo>
                <a:lnTo>
                  <a:pt x="2018157" y="19431"/>
                </a:lnTo>
                <a:lnTo>
                  <a:pt x="2032373" y="40505"/>
                </a:lnTo>
                <a:lnTo>
                  <a:pt x="2037587" y="66294"/>
                </a:lnTo>
                <a:lnTo>
                  <a:pt x="2037587" y="331470"/>
                </a:lnTo>
                <a:lnTo>
                  <a:pt x="2032373" y="357275"/>
                </a:lnTo>
                <a:lnTo>
                  <a:pt x="2018157" y="378347"/>
                </a:lnTo>
                <a:lnTo>
                  <a:pt x="1997082" y="392554"/>
                </a:lnTo>
                <a:lnTo>
                  <a:pt x="1971294" y="397764"/>
                </a:lnTo>
                <a:lnTo>
                  <a:pt x="66293" y="397764"/>
                </a:lnTo>
                <a:lnTo>
                  <a:pt x="40505" y="392554"/>
                </a:lnTo>
                <a:lnTo>
                  <a:pt x="19431" y="378347"/>
                </a:lnTo>
                <a:lnTo>
                  <a:pt x="5214" y="357275"/>
                </a:lnTo>
                <a:lnTo>
                  <a:pt x="0" y="331470"/>
                </a:lnTo>
                <a:lnTo>
                  <a:pt x="0" y="66294"/>
                </a:lnTo>
                <a:close/>
              </a:path>
            </a:pathLst>
          </a:custGeom>
          <a:ln w="76200">
            <a:solidFill>
              <a:srgbClr val="4AC3AC"/>
            </a:solidFill>
          </a:ln>
        </p:spPr>
        <p:txBody>
          <a:bodyPr wrap="square" lIns="0" tIns="0" rIns="0" bIns="0" rtlCol="0"/>
          <a:lstStyle/>
          <a:p>
            <a:endParaRPr/>
          </a:p>
        </p:txBody>
      </p:sp>
      <p:sp>
        <p:nvSpPr>
          <p:cNvPr id="10" name="object 10"/>
          <p:cNvSpPr/>
          <p:nvPr/>
        </p:nvSpPr>
        <p:spPr>
          <a:xfrm>
            <a:off x="981773" y="3823589"/>
            <a:ext cx="530225" cy="530225"/>
          </a:xfrm>
          <a:custGeom>
            <a:avLst/>
            <a:gdLst/>
            <a:ahLst/>
            <a:cxnLst/>
            <a:rect l="l" t="t" r="r" b="b"/>
            <a:pathLst>
              <a:path w="530225" h="530225">
                <a:moveTo>
                  <a:pt x="64795" y="0"/>
                </a:moveTo>
                <a:lnTo>
                  <a:pt x="0" y="64770"/>
                </a:lnTo>
                <a:lnTo>
                  <a:pt x="202349" y="267119"/>
                </a:lnTo>
                <a:lnTo>
                  <a:pt x="0" y="469468"/>
                </a:lnTo>
                <a:lnTo>
                  <a:pt x="60210" y="529691"/>
                </a:lnTo>
                <a:lnTo>
                  <a:pt x="262572" y="327329"/>
                </a:lnTo>
                <a:lnTo>
                  <a:pt x="392166" y="327329"/>
                </a:lnTo>
                <a:lnTo>
                  <a:pt x="327342" y="262534"/>
                </a:lnTo>
                <a:lnTo>
                  <a:pt x="387592" y="202311"/>
                </a:lnTo>
                <a:lnTo>
                  <a:pt x="267157" y="202311"/>
                </a:lnTo>
                <a:lnTo>
                  <a:pt x="64795" y="0"/>
                </a:lnTo>
                <a:close/>
              </a:path>
              <a:path w="530225" h="530225">
                <a:moveTo>
                  <a:pt x="392166" y="327329"/>
                </a:moveTo>
                <a:lnTo>
                  <a:pt x="262572" y="327329"/>
                </a:lnTo>
                <a:lnTo>
                  <a:pt x="464883" y="529691"/>
                </a:lnTo>
                <a:lnTo>
                  <a:pt x="529780" y="464883"/>
                </a:lnTo>
                <a:lnTo>
                  <a:pt x="392166" y="327329"/>
                </a:lnTo>
                <a:close/>
              </a:path>
              <a:path w="530225" h="530225">
                <a:moveTo>
                  <a:pt x="469455" y="0"/>
                </a:moveTo>
                <a:lnTo>
                  <a:pt x="267157" y="202311"/>
                </a:lnTo>
                <a:lnTo>
                  <a:pt x="387592" y="202311"/>
                </a:lnTo>
                <a:lnTo>
                  <a:pt x="529780" y="60185"/>
                </a:lnTo>
                <a:lnTo>
                  <a:pt x="469455" y="0"/>
                </a:lnTo>
                <a:close/>
              </a:path>
            </a:pathLst>
          </a:custGeom>
          <a:solidFill>
            <a:srgbClr val="FF0000"/>
          </a:solidFill>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39</a:t>
            </a:fld>
            <a:endParaRPr spc="-5"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p:cNvSpPr>
          <p:nvPr/>
        </p:nvSpPr>
        <p:spPr>
          <a:xfrm>
            <a:off x="239368" y="167132"/>
            <a:ext cx="5551831" cy="474489"/>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Outcomes of the titled paper</a:t>
            </a:r>
            <a:endParaRPr lang="en-US" sz="3000" dirty="0"/>
          </a:p>
        </p:txBody>
      </p:sp>
      <p:sp>
        <p:nvSpPr>
          <p:cNvPr id="6" name="TextBox 5"/>
          <p:cNvSpPr txBox="1"/>
          <p:nvPr/>
        </p:nvSpPr>
        <p:spPr>
          <a:xfrm>
            <a:off x="228600" y="1123950"/>
            <a:ext cx="8763000" cy="3416320"/>
          </a:xfrm>
          <a:prstGeom prst="rect">
            <a:avLst/>
          </a:prstGeom>
          <a:noFill/>
        </p:spPr>
        <p:txBody>
          <a:bodyPr wrap="square" rtlCol="0">
            <a:spAutoFit/>
          </a:bodyPr>
          <a:lstStyle/>
          <a:p>
            <a:pPr marL="285750" indent="-285750">
              <a:lnSpc>
                <a:spcPct val="200000"/>
              </a:lnSpc>
              <a:buFont typeface="Wingdings" pitchFamily="2" charset="2"/>
              <a:buChar char="v"/>
            </a:pPr>
            <a:r>
              <a:rPr lang="en-US" dirty="0" smtClean="0"/>
              <a:t>Generalize attacks against the 4-way handshake</a:t>
            </a:r>
          </a:p>
          <a:p>
            <a:pPr marL="285750" indent="-285750">
              <a:lnSpc>
                <a:spcPct val="200000"/>
              </a:lnSpc>
              <a:buFont typeface="Wingdings" pitchFamily="2" charset="2"/>
              <a:buChar char="v"/>
            </a:pPr>
            <a:r>
              <a:rPr lang="en-US" dirty="0" smtClean="0"/>
              <a:t>Systematic investigation of 802.11 standards for key reinstallations vulnerabilities</a:t>
            </a:r>
          </a:p>
          <a:p>
            <a:pPr marL="285750" indent="-285750">
              <a:lnSpc>
                <a:spcPct val="200000"/>
              </a:lnSpc>
              <a:buFont typeface="Wingdings" pitchFamily="2" charset="2"/>
              <a:buChar char="v"/>
            </a:pPr>
            <a:r>
              <a:rPr lang="en-US" dirty="0" smtClean="0"/>
              <a:t>Invention of more trickier approaches to trigger reinstallations attack</a:t>
            </a:r>
          </a:p>
          <a:p>
            <a:pPr marL="285750" indent="-285750">
              <a:lnSpc>
                <a:spcPct val="200000"/>
              </a:lnSpc>
              <a:buFont typeface="Wingdings" pitchFamily="2" charset="2"/>
              <a:buChar char="v"/>
            </a:pPr>
            <a:r>
              <a:rPr lang="en-US" dirty="0" smtClean="0"/>
              <a:t>Investigation of effectiveness of official countermeasure of 802.11 and some patches</a:t>
            </a:r>
          </a:p>
          <a:p>
            <a:pPr marL="285750" indent="-285750">
              <a:lnSpc>
                <a:spcPct val="200000"/>
              </a:lnSpc>
              <a:buFont typeface="Wingdings" pitchFamily="2" charset="2"/>
              <a:buChar char="v"/>
            </a:pPr>
            <a:r>
              <a:rPr lang="en-US" b="1" dirty="0" smtClean="0"/>
              <a:t>Seemingly </a:t>
            </a:r>
            <a:r>
              <a:rPr lang="en-US" b="1" dirty="0" smtClean="0">
                <a:solidFill>
                  <a:srgbClr val="C00000"/>
                </a:solidFill>
              </a:rPr>
              <a:t>innocent implementation bugs </a:t>
            </a:r>
            <a:r>
              <a:rPr lang="en-US" b="1" dirty="0" smtClean="0"/>
              <a:t>or protocol features can act as gadgets that enable </a:t>
            </a:r>
            <a:r>
              <a:rPr lang="en-US" b="1" dirty="0" smtClean="0">
                <a:solidFill>
                  <a:srgbClr val="C00000"/>
                </a:solidFill>
              </a:rPr>
              <a:t>exploitation of other vulnerabilities</a:t>
            </a:r>
            <a:r>
              <a:rPr lang="en-US" b="1" dirty="0" smtClean="0"/>
              <a:t>.</a:t>
            </a:r>
            <a:r>
              <a:rPr lang="en-US" dirty="0" smtClean="0"/>
              <a:t> </a:t>
            </a:r>
            <a:endParaRPr lang="en-US" dirty="0"/>
          </a:p>
        </p:txBody>
      </p:sp>
    </p:spTree>
    <p:extLst>
      <p:ext uri="{BB962C8B-B14F-4D97-AF65-F5344CB8AC3E}">
        <p14:creationId xmlns:p14="http://schemas.microsoft.com/office/powerpoint/2010/main" val="22070940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39369" y="167132"/>
            <a:ext cx="256286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499CC2"/>
                </a:solidFill>
                <a:latin typeface="Arial"/>
                <a:cs typeface="Arial"/>
              </a:rPr>
              <a:t>Rejected</a:t>
            </a:r>
            <a:r>
              <a:rPr sz="3000" spc="-110" dirty="0">
                <a:solidFill>
                  <a:srgbClr val="499CC2"/>
                </a:solidFill>
                <a:latin typeface="Arial"/>
                <a:cs typeface="Arial"/>
              </a:rPr>
              <a:t> </a:t>
            </a:r>
            <a:r>
              <a:rPr sz="3000" spc="-5" dirty="0">
                <a:solidFill>
                  <a:srgbClr val="499CC2"/>
                </a:solidFill>
                <a:latin typeface="Arial"/>
                <a:cs typeface="Arial"/>
              </a:rPr>
              <a:t>Msg3</a:t>
            </a:r>
            <a:endParaRPr sz="3000">
              <a:latin typeface="Arial"/>
              <a:cs typeface="Arial"/>
            </a:endParaRPr>
          </a:p>
        </p:txBody>
      </p:sp>
      <p:sp>
        <p:nvSpPr>
          <p:cNvPr id="3" name="object 3"/>
          <p:cNvSpPr/>
          <p:nvPr/>
        </p:nvSpPr>
        <p:spPr>
          <a:xfrm>
            <a:off x="1171094" y="992124"/>
            <a:ext cx="6613836" cy="356763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67200" y="211836"/>
            <a:ext cx="801624" cy="80314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00227" y="1051560"/>
            <a:ext cx="679757" cy="11155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7967471" y="1051560"/>
            <a:ext cx="1069848" cy="111556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4149852" y="2939795"/>
            <a:ext cx="3168650" cy="1229995"/>
          </a:xfrm>
          <a:prstGeom prst="rect">
            <a:avLst/>
          </a:prstGeom>
          <a:solidFill>
            <a:srgbClr val="D9D9D9">
              <a:alpha val="94900"/>
            </a:srgbClr>
          </a:solidFill>
        </p:spPr>
        <p:txBody>
          <a:bodyPr vert="horz" wrap="square" lIns="0" tIns="95250" rIns="0" bIns="0" rtlCol="0">
            <a:spAutoFit/>
          </a:bodyPr>
          <a:lstStyle/>
          <a:p>
            <a:pPr marL="805815" marR="154305" indent="-641985">
              <a:lnSpc>
                <a:spcPct val="100000"/>
              </a:lnSpc>
              <a:spcBef>
                <a:spcPts val="750"/>
              </a:spcBef>
            </a:pPr>
            <a:r>
              <a:rPr sz="3200" b="1" spc="-5" dirty="0">
                <a:solidFill>
                  <a:srgbClr val="252525"/>
                </a:solidFill>
                <a:latin typeface="Arial"/>
                <a:cs typeface="Arial"/>
              </a:rPr>
              <a:t>Plaintext</a:t>
            </a:r>
            <a:r>
              <a:rPr sz="3200" b="1" spc="-75" dirty="0">
                <a:solidFill>
                  <a:srgbClr val="252525"/>
                </a:solidFill>
                <a:latin typeface="Arial"/>
                <a:cs typeface="Arial"/>
              </a:rPr>
              <a:t> </a:t>
            </a:r>
            <a:r>
              <a:rPr sz="3200" b="1" spc="-5" dirty="0">
                <a:solidFill>
                  <a:srgbClr val="252525"/>
                </a:solidFill>
                <a:latin typeface="Arial"/>
                <a:cs typeface="Arial"/>
              </a:rPr>
              <a:t>Msg3  </a:t>
            </a:r>
            <a:r>
              <a:rPr sz="3200" b="1" dirty="0">
                <a:solidFill>
                  <a:srgbClr val="252525"/>
                </a:solidFill>
                <a:latin typeface="Arial"/>
                <a:cs typeface="Arial"/>
              </a:rPr>
              <a:t>rejected</a:t>
            </a:r>
            <a:endParaRPr sz="3200">
              <a:latin typeface="Arial"/>
              <a:cs typeface="Arial"/>
            </a:endParaRPr>
          </a:p>
        </p:txBody>
      </p:sp>
      <p:sp>
        <p:nvSpPr>
          <p:cNvPr id="8" name="object 8"/>
          <p:cNvSpPr/>
          <p:nvPr/>
        </p:nvSpPr>
        <p:spPr>
          <a:xfrm>
            <a:off x="1208532" y="3035807"/>
            <a:ext cx="2306320" cy="368935"/>
          </a:xfrm>
          <a:custGeom>
            <a:avLst/>
            <a:gdLst/>
            <a:ahLst/>
            <a:cxnLst/>
            <a:rect l="l" t="t" r="r" b="b"/>
            <a:pathLst>
              <a:path w="2306320" h="368935">
                <a:moveTo>
                  <a:pt x="0" y="61468"/>
                </a:moveTo>
                <a:lnTo>
                  <a:pt x="4830" y="37558"/>
                </a:lnTo>
                <a:lnTo>
                  <a:pt x="18003" y="18018"/>
                </a:lnTo>
                <a:lnTo>
                  <a:pt x="37542" y="4835"/>
                </a:lnTo>
                <a:lnTo>
                  <a:pt x="61468" y="0"/>
                </a:lnTo>
                <a:lnTo>
                  <a:pt x="2244344" y="0"/>
                </a:lnTo>
                <a:lnTo>
                  <a:pt x="2268253" y="4835"/>
                </a:lnTo>
                <a:lnTo>
                  <a:pt x="2287793" y="18018"/>
                </a:lnTo>
                <a:lnTo>
                  <a:pt x="2300976" y="37558"/>
                </a:lnTo>
                <a:lnTo>
                  <a:pt x="2305812" y="61468"/>
                </a:lnTo>
                <a:lnTo>
                  <a:pt x="2305812" y="307340"/>
                </a:lnTo>
                <a:lnTo>
                  <a:pt x="2300976" y="331249"/>
                </a:lnTo>
                <a:lnTo>
                  <a:pt x="2287793" y="350789"/>
                </a:lnTo>
                <a:lnTo>
                  <a:pt x="2268253" y="363972"/>
                </a:lnTo>
                <a:lnTo>
                  <a:pt x="2244344" y="368808"/>
                </a:lnTo>
                <a:lnTo>
                  <a:pt x="61468" y="368808"/>
                </a:lnTo>
                <a:lnTo>
                  <a:pt x="37542" y="363972"/>
                </a:lnTo>
                <a:lnTo>
                  <a:pt x="18003" y="350789"/>
                </a:lnTo>
                <a:lnTo>
                  <a:pt x="4830" y="331249"/>
                </a:lnTo>
                <a:lnTo>
                  <a:pt x="0" y="307340"/>
                </a:lnTo>
                <a:lnTo>
                  <a:pt x="0" y="61468"/>
                </a:lnTo>
                <a:close/>
              </a:path>
            </a:pathLst>
          </a:custGeom>
          <a:ln w="76199">
            <a:solidFill>
              <a:srgbClr val="4AC3AC"/>
            </a:solidFill>
          </a:ln>
        </p:spPr>
        <p:txBody>
          <a:bodyPr wrap="square" lIns="0" tIns="0" rIns="0" bIns="0" rtlCol="0"/>
          <a:lstStyle/>
          <a:p>
            <a:endParaRPr/>
          </a:p>
        </p:txBody>
      </p:sp>
      <p:sp>
        <p:nvSpPr>
          <p:cNvPr id="9" name="object 9"/>
          <p:cNvSpPr/>
          <p:nvPr/>
        </p:nvSpPr>
        <p:spPr>
          <a:xfrm>
            <a:off x="1953767" y="3712464"/>
            <a:ext cx="2037714" cy="398145"/>
          </a:xfrm>
          <a:custGeom>
            <a:avLst/>
            <a:gdLst/>
            <a:ahLst/>
            <a:cxnLst/>
            <a:rect l="l" t="t" r="r" b="b"/>
            <a:pathLst>
              <a:path w="2037714" h="398145">
                <a:moveTo>
                  <a:pt x="0" y="66294"/>
                </a:moveTo>
                <a:lnTo>
                  <a:pt x="5214" y="40505"/>
                </a:lnTo>
                <a:lnTo>
                  <a:pt x="19431" y="19431"/>
                </a:lnTo>
                <a:lnTo>
                  <a:pt x="40505" y="5214"/>
                </a:lnTo>
                <a:lnTo>
                  <a:pt x="66293" y="0"/>
                </a:lnTo>
                <a:lnTo>
                  <a:pt x="1971294" y="0"/>
                </a:lnTo>
                <a:lnTo>
                  <a:pt x="1997082" y="5214"/>
                </a:lnTo>
                <a:lnTo>
                  <a:pt x="2018157" y="19431"/>
                </a:lnTo>
                <a:lnTo>
                  <a:pt x="2032373" y="40505"/>
                </a:lnTo>
                <a:lnTo>
                  <a:pt x="2037587" y="66294"/>
                </a:lnTo>
                <a:lnTo>
                  <a:pt x="2037587" y="331470"/>
                </a:lnTo>
                <a:lnTo>
                  <a:pt x="2032373" y="357275"/>
                </a:lnTo>
                <a:lnTo>
                  <a:pt x="2018157" y="378347"/>
                </a:lnTo>
                <a:lnTo>
                  <a:pt x="1997082" y="392554"/>
                </a:lnTo>
                <a:lnTo>
                  <a:pt x="1971294" y="397764"/>
                </a:lnTo>
                <a:lnTo>
                  <a:pt x="66293" y="397764"/>
                </a:lnTo>
                <a:lnTo>
                  <a:pt x="40505" y="392554"/>
                </a:lnTo>
                <a:lnTo>
                  <a:pt x="19431" y="378347"/>
                </a:lnTo>
                <a:lnTo>
                  <a:pt x="5214" y="357275"/>
                </a:lnTo>
                <a:lnTo>
                  <a:pt x="0" y="331470"/>
                </a:lnTo>
                <a:lnTo>
                  <a:pt x="0" y="66294"/>
                </a:lnTo>
                <a:close/>
              </a:path>
            </a:pathLst>
          </a:custGeom>
          <a:ln w="76200">
            <a:solidFill>
              <a:srgbClr val="4AC3AC"/>
            </a:solidFill>
          </a:ln>
        </p:spPr>
        <p:txBody>
          <a:bodyPr wrap="square" lIns="0" tIns="0" rIns="0" bIns="0" rtlCol="0"/>
          <a:lstStyle/>
          <a:p>
            <a:endParaRPr/>
          </a:p>
        </p:txBody>
      </p:sp>
      <p:sp>
        <p:nvSpPr>
          <p:cNvPr id="10" name="object 10"/>
          <p:cNvSpPr/>
          <p:nvPr/>
        </p:nvSpPr>
        <p:spPr>
          <a:xfrm>
            <a:off x="981773" y="3823589"/>
            <a:ext cx="530225" cy="530225"/>
          </a:xfrm>
          <a:custGeom>
            <a:avLst/>
            <a:gdLst/>
            <a:ahLst/>
            <a:cxnLst/>
            <a:rect l="l" t="t" r="r" b="b"/>
            <a:pathLst>
              <a:path w="530225" h="530225">
                <a:moveTo>
                  <a:pt x="64795" y="0"/>
                </a:moveTo>
                <a:lnTo>
                  <a:pt x="0" y="64770"/>
                </a:lnTo>
                <a:lnTo>
                  <a:pt x="202349" y="267119"/>
                </a:lnTo>
                <a:lnTo>
                  <a:pt x="0" y="469468"/>
                </a:lnTo>
                <a:lnTo>
                  <a:pt x="60210" y="529691"/>
                </a:lnTo>
                <a:lnTo>
                  <a:pt x="262572" y="327329"/>
                </a:lnTo>
                <a:lnTo>
                  <a:pt x="392166" y="327329"/>
                </a:lnTo>
                <a:lnTo>
                  <a:pt x="327342" y="262534"/>
                </a:lnTo>
                <a:lnTo>
                  <a:pt x="387592" y="202311"/>
                </a:lnTo>
                <a:lnTo>
                  <a:pt x="267157" y="202311"/>
                </a:lnTo>
                <a:lnTo>
                  <a:pt x="64795" y="0"/>
                </a:lnTo>
                <a:close/>
              </a:path>
              <a:path w="530225" h="530225">
                <a:moveTo>
                  <a:pt x="392166" y="327329"/>
                </a:moveTo>
                <a:lnTo>
                  <a:pt x="262572" y="327329"/>
                </a:lnTo>
                <a:lnTo>
                  <a:pt x="464883" y="529691"/>
                </a:lnTo>
                <a:lnTo>
                  <a:pt x="529780" y="464883"/>
                </a:lnTo>
                <a:lnTo>
                  <a:pt x="392166" y="327329"/>
                </a:lnTo>
                <a:close/>
              </a:path>
              <a:path w="530225" h="530225">
                <a:moveTo>
                  <a:pt x="469455" y="0"/>
                </a:moveTo>
                <a:lnTo>
                  <a:pt x="267157" y="202311"/>
                </a:lnTo>
                <a:lnTo>
                  <a:pt x="387592" y="202311"/>
                </a:lnTo>
                <a:lnTo>
                  <a:pt x="529780" y="60185"/>
                </a:lnTo>
                <a:lnTo>
                  <a:pt x="469455" y="0"/>
                </a:lnTo>
                <a:close/>
              </a:path>
            </a:pathLst>
          </a:custGeom>
          <a:solidFill>
            <a:srgbClr val="FF0000"/>
          </a:solidFill>
        </p:spPr>
        <p:txBody>
          <a:bodyPr wrap="square" lIns="0" tIns="0" rIns="0" bIns="0" rtlCol="0"/>
          <a:lstStyle/>
          <a:p>
            <a:endParaRPr/>
          </a:p>
        </p:txBody>
      </p:sp>
      <p:sp>
        <p:nvSpPr>
          <p:cNvPr id="11" name="object 11"/>
          <p:cNvSpPr txBox="1"/>
          <p:nvPr/>
        </p:nvSpPr>
        <p:spPr>
          <a:xfrm>
            <a:off x="2471927" y="1245108"/>
            <a:ext cx="4015740" cy="1229995"/>
          </a:xfrm>
          <a:prstGeom prst="rect">
            <a:avLst/>
          </a:prstGeom>
          <a:solidFill>
            <a:srgbClr val="D9D9D9">
              <a:alpha val="94900"/>
            </a:srgbClr>
          </a:solidFill>
        </p:spPr>
        <p:txBody>
          <a:bodyPr vert="horz" wrap="square" lIns="0" tIns="94615" rIns="0" bIns="0" rtlCol="0">
            <a:spAutoFit/>
          </a:bodyPr>
          <a:lstStyle/>
          <a:p>
            <a:pPr marL="464184" marR="216535" indent="-238125">
              <a:lnSpc>
                <a:spcPct val="100000"/>
              </a:lnSpc>
              <a:spcBef>
                <a:spcPts val="745"/>
              </a:spcBef>
            </a:pPr>
            <a:r>
              <a:rPr sz="3200" b="1" dirty="0">
                <a:solidFill>
                  <a:srgbClr val="C34A60"/>
                </a:solidFill>
                <a:latin typeface="Arial"/>
                <a:cs typeface="Arial"/>
              </a:rPr>
              <a:t>Solution:</a:t>
            </a:r>
            <a:r>
              <a:rPr sz="3200" b="1" spc="-130" dirty="0">
                <a:solidFill>
                  <a:srgbClr val="C34A60"/>
                </a:solidFill>
                <a:latin typeface="Arial"/>
                <a:cs typeface="Arial"/>
              </a:rPr>
              <a:t> </a:t>
            </a:r>
            <a:r>
              <a:rPr sz="3200" b="1" dirty="0">
                <a:solidFill>
                  <a:srgbClr val="C34A60"/>
                </a:solidFill>
                <a:latin typeface="Arial"/>
                <a:cs typeface="Arial"/>
              </a:rPr>
              <a:t>generate  encrypted</a:t>
            </a:r>
            <a:r>
              <a:rPr sz="3200" b="1" spc="-70" dirty="0">
                <a:solidFill>
                  <a:srgbClr val="C34A60"/>
                </a:solidFill>
                <a:latin typeface="Arial"/>
                <a:cs typeface="Arial"/>
              </a:rPr>
              <a:t> </a:t>
            </a:r>
            <a:r>
              <a:rPr sz="3200" b="1" dirty="0">
                <a:solidFill>
                  <a:srgbClr val="C34A60"/>
                </a:solidFill>
                <a:latin typeface="Arial"/>
                <a:cs typeface="Arial"/>
              </a:rPr>
              <a:t>Msg3</a:t>
            </a:r>
            <a:endParaRPr sz="3200">
              <a:latin typeface="Arial"/>
              <a:cs typeface="Arial"/>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40</a:t>
            </a:fld>
            <a:endParaRPr spc="-5"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28014" y="826008"/>
            <a:ext cx="6354710" cy="2560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85304" y="254508"/>
            <a:ext cx="801624" cy="50446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91856" y="1077467"/>
            <a:ext cx="1019555" cy="10637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01667" y="103631"/>
            <a:ext cx="807720" cy="807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31747" y="115823"/>
            <a:ext cx="803147" cy="8031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173473" y="51053"/>
            <a:ext cx="4078604" cy="934719"/>
          </a:xfrm>
          <a:custGeom>
            <a:avLst/>
            <a:gdLst/>
            <a:ahLst/>
            <a:cxnLst/>
            <a:rect l="l" t="t" r="r" b="b"/>
            <a:pathLst>
              <a:path w="4078604" h="934719">
                <a:moveTo>
                  <a:pt x="0" y="934212"/>
                </a:moveTo>
                <a:lnTo>
                  <a:pt x="4078224" y="934212"/>
                </a:lnTo>
                <a:lnTo>
                  <a:pt x="4078224" y="0"/>
                </a:lnTo>
                <a:lnTo>
                  <a:pt x="0" y="0"/>
                </a:lnTo>
                <a:lnTo>
                  <a:pt x="0" y="934212"/>
                </a:lnTo>
                <a:close/>
              </a:path>
            </a:pathLst>
          </a:custGeom>
          <a:ln w="44195">
            <a:solidFill>
              <a:srgbClr val="4AC3AC"/>
            </a:solidFill>
            <a:prstDash val="lgDash"/>
          </a:ln>
        </p:spPr>
        <p:txBody>
          <a:bodyPr wrap="square" lIns="0" tIns="0" rIns="0" bIns="0" rtlCol="0"/>
          <a:lstStyle/>
          <a:p>
            <a:endParaRPr/>
          </a:p>
        </p:txBody>
      </p:sp>
      <p:sp>
        <p:nvSpPr>
          <p:cNvPr id="8" name="object 8"/>
          <p:cNvSpPr/>
          <p:nvPr/>
        </p:nvSpPr>
        <p:spPr>
          <a:xfrm>
            <a:off x="147828" y="1051560"/>
            <a:ext cx="679757" cy="1115568"/>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41</a:t>
            </a:fld>
            <a:endParaRPr spc="-5"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78627" y="826008"/>
            <a:ext cx="6804097" cy="122377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85304" y="254508"/>
            <a:ext cx="801624" cy="50446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91856" y="1077467"/>
            <a:ext cx="1019555" cy="10637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01667" y="103631"/>
            <a:ext cx="807720" cy="807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31747" y="115823"/>
            <a:ext cx="803147" cy="8031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173473" y="51053"/>
            <a:ext cx="4078604" cy="934719"/>
          </a:xfrm>
          <a:custGeom>
            <a:avLst/>
            <a:gdLst/>
            <a:ahLst/>
            <a:cxnLst/>
            <a:rect l="l" t="t" r="r" b="b"/>
            <a:pathLst>
              <a:path w="4078604" h="934719">
                <a:moveTo>
                  <a:pt x="0" y="934212"/>
                </a:moveTo>
                <a:lnTo>
                  <a:pt x="4078224" y="934212"/>
                </a:lnTo>
                <a:lnTo>
                  <a:pt x="4078224" y="0"/>
                </a:lnTo>
                <a:lnTo>
                  <a:pt x="0" y="0"/>
                </a:lnTo>
                <a:lnTo>
                  <a:pt x="0" y="934212"/>
                </a:lnTo>
                <a:close/>
              </a:path>
            </a:pathLst>
          </a:custGeom>
          <a:ln w="44195">
            <a:solidFill>
              <a:srgbClr val="4AC3AC"/>
            </a:solidFill>
            <a:prstDash val="lgDash"/>
          </a:ln>
        </p:spPr>
        <p:txBody>
          <a:bodyPr wrap="square" lIns="0" tIns="0" rIns="0" bIns="0" rtlCol="0"/>
          <a:lstStyle/>
          <a:p>
            <a:endParaRPr/>
          </a:p>
        </p:txBody>
      </p:sp>
      <p:sp>
        <p:nvSpPr>
          <p:cNvPr id="8" name="object 8"/>
          <p:cNvSpPr/>
          <p:nvPr/>
        </p:nvSpPr>
        <p:spPr>
          <a:xfrm>
            <a:off x="147828" y="1051560"/>
            <a:ext cx="679757" cy="1115568"/>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42</a:t>
            </a:fld>
            <a:endParaRPr spc="-5"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78627" y="826008"/>
            <a:ext cx="6804097" cy="22753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85304" y="254508"/>
            <a:ext cx="801624" cy="50446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91856" y="1077467"/>
            <a:ext cx="1019555" cy="10637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01667" y="103631"/>
            <a:ext cx="807720" cy="807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31747" y="115823"/>
            <a:ext cx="803147" cy="8031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173473" y="51053"/>
            <a:ext cx="4078604" cy="934719"/>
          </a:xfrm>
          <a:custGeom>
            <a:avLst/>
            <a:gdLst/>
            <a:ahLst/>
            <a:cxnLst/>
            <a:rect l="l" t="t" r="r" b="b"/>
            <a:pathLst>
              <a:path w="4078604" h="934719">
                <a:moveTo>
                  <a:pt x="0" y="934212"/>
                </a:moveTo>
                <a:lnTo>
                  <a:pt x="4078224" y="934212"/>
                </a:lnTo>
                <a:lnTo>
                  <a:pt x="4078224" y="0"/>
                </a:lnTo>
                <a:lnTo>
                  <a:pt x="0" y="0"/>
                </a:lnTo>
                <a:lnTo>
                  <a:pt x="0" y="934212"/>
                </a:lnTo>
                <a:close/>
              </a:path>
            </a:pathLst>
          </a:custGeom>
          <a:ln w="44195">
            <a:solidFill>
              <a:srgbClr val="4AC3AC"/>
            </a:solidFill>
            <a:prstDash val="lgDash"/>
          </a:ln>
        </p:spPr>
        <p:txBody>
          <a:bodyPr wrap="square" lIns="0" tIns="0" rIns="0" bIns="0" rtlCol="0"/>
          <a:lstStyle/>
          <a:p>
            <a:endParaRPr/>
          </a:p>
        </p:txBody>
      </p:sp>
      <p:sp>
        <p:nvSpPr>
          <p:cNvPr id="8" name="object 8"/>
          <p:cNvSpPr/>
          <p:nvPr/>
        </p:nvSpPr>
        <p:spPr>
          <a:xfrm>
            <a:off x="147828" y="1051560"/>
            <a:ext cx="679757" cy="1115568"/>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43</a:t>
            </a:fld>
            <a:endParaRPr spc="-5"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78627" y="826007"/>
            <a:ext cx="6804096" cy="336499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85304" y="254508"/>
            <a:ext cx="801624" cy="50446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91856" y="1077467"/>
            <a:ext cx="1019555" cy="10637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01667" y="103631"/>
            <a:ext cx="807720" cy="807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31747" y="115823"/>
            <a:ext cx="803147" cy="8031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173473" y="51053"/>
            <a:ext cx="4078604" cy="934719"/>
          </a:xfrm>
          <a:custGeom>
            <a:avLst/>
            <a:gdLst/>
            <a:ahLst/>
            <a:cxnLst/>
            <a:rect l="l" t="t" r="r" b="b"/>
            <a:pathLst>
              <a:path w="4078604" h="934719">
                <a:moveTo>
                  <a:pt x="0" y="934212"/>
                </a:moveTo>
                <a:lnTo>
                  <a:pt x="4078224" y="934212"/>
                </a:lnTo>
                <a:lnTo>
                  <a:pt x="4078224" y="0"/>
                </a:lnTo>
                <a:lnTo>
                  <a:pt x="0" y="0"/>
                </a:lnTo>
                <a:lnTo>
                  <a:pt x="0" y="934212"/>
                </a:lnTo>
                <a:close/>
              </a:path>
            </a:pathLst>
          </a:custGeom>
          <a:ln w="44195">
            <a:solidFill>
              <a:srgbClr val="4AC3AC"/>
            </a:solidFill>
            <a:prstDash val="lgDash"/>
          </a:ln>
        </p:spPr>
        <p:txBody>
          <a:bodyPr wrap="square" lIns="0" tIns="0" rIns="0" bIns="0" rtlCol="0"/>
          <a:lstStyle/>
          <a:p>
            <a:endParaRPr/>
          </a:p>
        </p:txBody>
      </p:sp>
      <p:sp>
        <p:nvSpPr>
          <p:cNvPr id="8" name="object 8"/>
          <p:cNvSpPr/>
          <p:nvPr/>
        </p:nvSpPr>
        <p:spPr>
          <a:xfrm>
            <a:off x="147828" y="1051560"/>
            <a:ext cx="679757" cy="1115568"/>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44</a:t>
            </a:fld>
            <a:endParaRPr spc="-5"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78627" y="826007"/>
            <a:ext cx="6804096" cy="38816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85304" y="254508"/>
            <a:ext cx="801624" cy="50446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91856" y="1077467"/>
            <a:ext cx="1019555" cy="10637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01667" y="103631"/>
            <a:ext cx="807720" cy="807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31747" y="115823"/>
            <a:ext cx="803147" cy="8031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173473" y="51053"/>
            <a:ext cx="4078604" cy="934719"/>
          </a:xfrm>
          <a:custGeom>
            <a:avLst/>
            <a:gdLst/>
            <a:ahLst/>
            <a:cxnLst/>
            <a:rect l="l" t="t" r="r" b="b"/>
            <a:pathLst>
              <a:path w="4078604" h="934719">
                <a:moveTo>
                  <a:pt x="0" y="934212"/>
                </a:moveTo>
                <a:lnTo>
                  <a:pt x="4078224" y="934212"/>
                </a:lnTo>
                <a:lnTo>
                  <a:pt x="4078224" y="0"/>
                </a:lnTo>
                <a:lnTo>
                  <a:pt x="0" y="0"/>
                </a:lnTo>
                <a:lnTo>
                  <a:pt x="0" y="934212"/>
                </a:lnTo>
                <a:close/>
              </a:path>
            </a:pathLst>
          </a:custGeom>
          <a:ln w="44195">
            <a:solidFill>
              <a:srgbClr val="4AC3AC"/>
            </a:solidFill>
            <a:prstDash val="lgDash"/>
          </a:ln>
        </p:spPr>
        <p:txBody>
          <a:bodyPr wrap="square" lIns="0" tIns="0" rIns="0" bIns="0" rtlCol="0"/>
          <a:lstStyle/>
          <a:p>
            <a:endParaRPr/>
          </a:p>
        </p:txBody>
      </p:sp>
      <p:sp>
        <p:nvSpPr>
          <p:cNvPr id="8" name="object 8"/>
          <p:cNvSpPr/>
          <p:nvPr/>
        </p:nvSpPr>
        <p:spPr>
          <a:xfrm>
            <a:off x="147828" y="1051560"/>
            <a:ext cx="679757" cy="1115568"/>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45</a:t>
            </a:fld>
            <a:endParaRPr spc="-5"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28014" y="914400"/>
            <a:ext cx="6354710" cy="64160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85304" y="254508"/>
            <a:ext cx="801624" cy="50446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91856" y="1077467"/>
            <a:ext cx="1019555" cy="10637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50620" y="103631"/>
            <a:ext cx="734290" cy="807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31747" y="115823"/>
            <a:ext cx="803147" cy="8031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173473" y="51053"/>
            <a:ext cx="4078604" cy="934719"/>
          </a:xfrm>
          <a:custGeom>
            <a:avLst/>
            <a:gdLst/>
            <a:ahLst/>
            <a:cxnLst/>
            <a:rect l="l" t="t" r="r" b="b"/>
            <a:pathLst>
              <a:path w="4078604" h="934719">
                <a:moveTo>
                  <a:pt x="0" y="934212"/>
                </a:moveTo>
                <a:lnTo>
                  <a:pt x="4078224" y="934212"/>
                </a:lnTo>
                <a:lnTo>
                  <a:pt x="4078224" y="0"/>
                </a:lnTo>
                <a:lnTo>
                  <a:pt x="0" y="0"/>
                </a:lnTo>
                <a:lnTo>
                  <a:pt x="0" y="934212"/>
                </a:lnTo>
                <a:close/>
              </a:path>
            </a:pathLst>
          </a:custGeom>
          <a:ln w="44195">
            <a:solidFill>
              <a:srgbClr val="4AC3AC"/>
            </a:solidFill>
            <a:prstDash val="lgDash"/>
          </a:ln>
        </p:spPr>
        <p:txBody>
          <a:bodyPr wrap="square" lIns="0" tIns="0" rIns="0" bIns="0" rtlCol="0"/>
          <a:lstStyle/>
          <a:p>
            <a:endParaRPr/>
          </a:p>
        </p:txBody>
      </p:sp>
      <p:sp>
        <p:nvSpPr>
          <p:cNvPr id="8" name="object 8"/>
          <p:cNvSpPr/>
          <p:nvPr/>
        </p:nvSpPr>
        <p:spPr>
          <a:xfrm>
            <a:off x="147828" y="1051560"/>
            <a:ext cx="679757" cy="1115568"/>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46</a:t>
            </a:fld>
            <a:endParaRPr spc="-5"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28014" y="914400"/>
            <a:ext cx="6354710" cy="15468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85304" y="254508"/>
            <a:ext cx="801624" cy="50446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91856" y="1077467"/>
            <a:ext cx="1019555" cy="10637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50620" y="103631"/>
            <a:ext cx="734290" cy="807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31747" y="115823"/>
            <a:ext cx="803147" cy="8031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173473" y="51053"/>
            <a:ext cx="4078604" cy="934719"/>
          </a:xfrm>
          <a:custGeom>
            <a:avLst/>
            <a:gdLst/>
            <a:ahLst/>
            <a:cxnLst/>
            <a:rect l="l" t="t" r="r" b="b"/>
            <a:pathLst>
              <a:path w="4078604" h="934719">
                <a:moveTo>
                  <a:pt x="0" y="934212"/>
                </a:moveTo>
                <a:lnTo>
                  <a:pt x="4078224" y="934212"/>
                </a:lnTo>
                <a:lnTo>
                  <a:pt x="4078224" y="0"/>
                </a:lnTo>
                <a:lnTo>
                  <a:pt x="0" y="0"/>
                </a:lnTo>
                <a:lnTo>
                  <a:pt x="0" y="934212"/>
                </a:lnTo>
                <a:close/>
              </a:path>
            </a:pathLst>
          </a:custGeom>
          <a:ln w="44195">
            <a:solidFill>
              <a:srgbClr val="4AC3AC"/>
            </a:solidFill>
            <a:prstDash val="lgDash"/>
          </a:ln>
        </p:spPr>
        <p:txBody>
          <a:bodyPr wrap="square" lIns="0" tIns="0" rIns="0" bIns="0" rtlCol="0"/>
          <a:lstStyle/>
          <a:p>
            <a:endParaRPr/>
          </a:p>
        </p:txBody>
      </p:sp>
      <p:sp>
        <p:nvSpPr>
          <p:cNvPr id="8" name="object 8"/>
          <p:cNvSpPr/>
          <p:nvPr/>
        </p:nvSpPr>
        <p:spPr>
          <a:xfrm>
            <a:off x="147828" y="1051560"/>
            <a:ext cx="679757" cy="1115568"/>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47</a:t>
            </a:fld>
            <a:endParaRPr spc="-5"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28014" y="914400"/>
            <a:ext cx="6354710" cy="198729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85304" y="254508"/>
            <a:ext cx="801624" cy="50446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91856" y="1077467"/>
            <a:ext cx="1019555" cy="10637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50620" y="103631"/>
            <a:ext cx="734290" cy="807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31747" y="115823"/>
            <a:ext cx="803147" cy="8031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173473" y="51053"/>
            <a:ext cx="4078604" cy="934719"/>
          </a:xfrm>
          <a:custGeom>
            <a:avLst/>
            <a:gdLst/>
            <a:ahLst/>
            <a:cxnLst/>
            <a:rect l="l" t="t" r="r" b="b"/>
            <a:pathLst>
              <a:path w="4078604" h="934719">
                <a:moveTo>
                  <a:pt x="0" y="934212"/>
                </a:moveTo>
                <a:lnTo>
                  <a:pt x="4078224" y="934212"/>
                </a:lnTo>
                <a:lnTo>
                  <a:pt x="4078224" y="0"/>
                </a:lnTo>
                <a:lnTo>
                  <a:pt x="0" y="0"/>
                </a:lnTo>
                <a:lnTo>
                  <a:pt x="0" y="934212"/>
                </a:lnTo>
                <a:close/>
              </a:path>
            </a:pathLst>
          </a:custGeom>
          <a:ln w="44195">
            <a:solidFill>
              <a:srgbClr val="4AC3AC"/>
            </a:solidFill>
            <a:prstDash val="lgDash"/>
          </a:ln>
        </p:spPr>
        <p:txBody>
          <a:bodyPr wrap="square" lIns="0" tIns="0" rIns="0" bIns="0" rtlCol="0"/>
          <a:lstStyle/>
          <a:p>
            <a:endParaRPr/>
          </a:p>
        </p:txBody>
      </p:sp>
      <p:sp>
        <p:nvSpPr>
          <p:cNvPr id="8" name="object 8"/>
          <p:cNvSpPr/>
          <p:nvPr/>
        </p:nvSpPr>
        <p:spPr>
          <a:xfrm>
            <a:off x="147828" y="1051560"/>
            <a:ext cx="679757" cy="1115568"/>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48</a:t>
            </a:fld>
            <a:endParaRPr spc="-5"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78627" y="914400"/>
            <a:ext cx="6804097" cy="290322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85304" y="254508"/>
            <a:ext cx="801624" cy="50446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91856" y="1077467"/>
            <a:ext cx="1019555" cy="10637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50620" y="103631"/>
            <a:ext cx="734290" cy="807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31747" y="115823"/>
            <a:ext cx="803147" cy="8031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173473" y="51053"/>
            <a:ext cx="4078604" cy="934719"/>
          </a:xfrm>
          <a:custGeom>
            <a:avLst/>
            <a:gdLst/>
            <a:ahLst/>
            <a:cxnLst/>
            <a:rect l="l" t="t" r="r" b="b"/>
            <a:pathLst>
              <a:path w="4078604" h="934719">
                <a:moveTo>
                  <a:pt x="0" y="934212"/>
                </a:moveTo>
                <a:lnTo>
                  <a:pt x="4078224" y="934212"/>
                </a:lnTo>
                <a:lnTo>
                  <a:pt x="4078224" y="0"/>
                </a:lnTo>
                <a:lnTo>
                  <a:pt x="0" y="0"/>
                </a:lnTo>
                <a:lnTo>
                  <a:pt x="0" y="934212"/>
                </a:lnTo>
                <a:close/>
              </a:path>
            </a:pathLst>
          </a:custGeom>
          <a:ln w="44195">
            <a:solidFill>
              <a:srgbClr val="4AC3AC"/>
            </a:solidFill>
            <a:prstDash val="lgDash"/>
          </a:ln>
        </p:spPr>
        <p:txBody>
          <a:bodyPr wrap="square" lIns="0" tIns="0" rIns="0" bIns="0" rtlCol="0"/>
          <a:lstStyle/>
          <a:p>
            <a:endParaRPr/>
          </a:p>
        </p:txBody>
      </p:sp>
      <p:sp>
        <p:nvSpPr>
          <p:cNvPr id="8" name="object 8"/>
          <p:cNvSpPr/>
          <p:nvPr/>
        </p:nvSpPr>
        <p:spPr>
          <a:xfrm>
            <a:off x="147828" y="1051560"/>
            <a:ext cx="679757" cy="1115568"/>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49</a:t>
            </a:fld>
            <a:endParaRPr spc="-5"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73149" y="2524240"/>
            <a:ext cx="5997701" cy="1138773"/>
          </a:xfrm>
        </p:spPr>
        <p:txBody>
          <a:bodyPr/>
          <a:lstStyle/>
          <a:p>
            <a:r>
              <a:rPr lang="en-US" dirty="0" smtClean="0"/>
              <a:t> </a:t>
            </a:r>
            <a:endParaRPr lang="en-US" dirty="0"/>
          </a:p>
        </p:txBody>
      </p:sp>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Some jargons to fathom</a:t>
            </a:r>
            <a:endParaRPr lang="en-US" sz="3000" dirty="0"/>
          </a:p>
        </p:txBody>
      </p:sp>
      <p:sp>
        <p:nvSpPr>
          <p:cNvPr id="6" name="TextBox 5"/>
          <p:cNvSpPr txBox="1"/>
          <p:nvPr/>
        </p:nvSpPr>
        <p:spPr>
          <a:xfrm>
            <a:off x="381000" y="1047750"/>
            <a:ext cx="4230710" cy="2862322"/>
          </a:xfrm>
          <a:prstGeom prst="rect">
            <a:avLst/>
          </a:prstGeom>
          <a:noFill/>
        </p:spPr>
        <p:txBody>
          <a:bodyPr wrap="none" rtlCol="0">
            <a:spAutoFit/>
          </a:bodyPr>
          <a:lstStyle/>
          <a:p>
            <a:pPr marL="285750" indent="-285750">
              <a:buFont typeface="Wingdings" pitchFamily="2" charset="2"/>
              <a:buChar char="q"/>
            </a:pPr>
            <a:endParaRPr lang="en-US" dirty="0" smtClean="0">
              <a:latin typeface="Arial" pitchFamily="34" charset="0"/>
              <a:cs typeface="Arial" pitchFamily="34" charset="0"/>
            </a:endParaRPr>
          </a:p>
          <a:p>
            <a:pPr marL="285750" indent="-285750">
              <a:lnSpc>
                <a:spcPct val="150000"/>
              </a:lnSpc>
              <a:buFont typeface="Wingdings" pitchFamily="2" charset="2"/>
              <a:buChar char="q"/>
            </a:pPr>
            <a:r>
              <a:rPr lang="en-US" dirty="0" smtClean="0">
                <a:latin typeface="Arial" pitchFamily="34" charset="0"/>
                <a:cs typeface="Arial" pitchFamily="34" charset="0"/>
              </a:rPr>
              <a:t>802.11 </a:t>
            </a:r>
          </a:p>
          <a:p>
            <a:pPr marL="285750" indent="-285750">
              <a:lnSpc>
                <a:spcPct val="150000"/>
              </a:lnSpc>
              <a:buFont typeface="Wingdings" pitchFamily="2" charset="2"/>
              <a:buChar char="q"/>
            </a:pPr>
            <a:r>
              <a:rPr lang="en-US" dirty="0" smtClean="0">
                <a:solidFill>
                  <a:schemeClr val="tx1"/>
                </a:solidFill>
                <a:latin typeface="Arial" pitchFamily="34" charset="0"/>
                <a:cs typeface="Arial" pitchFamily="34" charset="0"/>
              </a:rPr>
              <a:t>Handshake</a:t>
            </a:r>
          </a:p>
          <a:p>
            <a:pPr marL="285750" indent="-285750">
              <a:lnSpc>
                <a:spcPct val="150000"/>
              </a:lnSpc>
              <a:buFont typeface="Wingdings" pitchFamily="2" charset="2"/>
              <a:buChar char="q"/>
            </a:pPr>
            <a:r>
              <a:rPr lang="en-US" dirty="0" smtClean="0">
                <a:latin typeface="Arial" pitchFamily="34" charset="0"/>
                <a:cs typeface="Arial" pitchFamily="34" charset="0"/>
              </a:rPr>
              <a:t>Temporal keys in WPA2</a:t>
            </a:r>
          </a:p>
          <a:p>
            <a:pPr marL="742950" lvl="1" indent="-285750">
              <a:buFont typeface="Arial" pitchFamily="34" charset="0"/>
              <a:buChar char="•"/>
            </a:pPr>
            <a:r>
              <a:rPr lang="en-US" dirty="0" smtClean="0">
                <a:latin typeface="Arial" pitchFamily="34" charset="0"/>
                <a:cs typeface="Arial" pitchFamily="34" charset="0"/>
              </a:rPr>
              <a:t>PTK</a:t>
            </a:r>
          </a:p>
          <a:p>
            <a:pPr marL="742950" lvl="1" indent="-285750">
              <a:buFont typeface="Arial" pitchFamily="34" charset="0"/>
              <a:buChar char="•"/>
            </a:pPr>
            <a:r>
              <a:rPr lang="en-US" dirty="0" smtClean="0">
                <a:latin typeface="Arial" pitchFamily="34" charset="0"/>
                <a:cs typeface="Arial" pitchFamily="34" charset="0"/>
              </a:rPr>
              <a:t>GTK</a:t>
            </a:r>
          </a:p>
          <a:p>
            <a:pPr marL="742950" lvl="1" indent="-285750">
              <a:buFont typeface="Arial" pitchFamily="34" charset="0"/>
              <a:buChar char="•"/>
            </a:pPr>
            <a:r>
              <a:rPr lang="en-US" dirty="0" smtClean="0">
                <a:latin typeface="Arial" pitchFamily="34" charset="0"/>
                <a:cs typeface="Arial" pitchFamily="34" charset="0"/>
              </a:rPr>
              <a:t>IGTK</a:t>
            </a:r>
            <a:endParaRPr lang="en-US" dirty="0" smtClean="0">
              <a:latin typeface="Arial" pitchFamily="34" charset="0"/>
              <a:cs typeface="Arial" pitchFamily="34" charset="0"/>
            </a:endParaRPr>
          </a:p>
          <a:p>
            <a:pPr marL="285750" indent="-285750">
              <a:lnSpc>
                <a:spcPct val="150000"/>
              </a:lnSpc>
              <a:buFont typeface="Wingdings" pitchFamily="2" charset="2"/>
              <a:buChar char="q"/>
            </a:pPr>
            <a:r>
              <a:rPr lang="en-US" dirty="0" smtClean="0">
                <a:latin typeface="Arial" pitchFamily="34" charset="0"/>
                <a:cs typeface="Arial" pitchFamily="34" charset="0"/>
              </a:rPr>
              <a:t>KRACK (</a:t>
            </a:r>
            <a:r>
              <a:rPr lang="en-US" dirty="0" smtClean="0">
                <a:solidFill>
                  <a:srgbClr val="00B0F0"/>
                </a:solidFill>
                <a:latin typeface="Arial" pitchFamily="34" charset="0"/>
                <a:cs typeface="Arial" pitchFamily="34" charset="0"/>
              </a:rPr>
              <a:t>K</a:t>
            </a:r>
            <a:r>
              <a:rPr lang="en-US" dirty="0" smtClean="0">
                <a:latin typeface="Arial" pitchFamily="34" charset="0"/>
                <a:cs typeface="Arial" pitchFamily="34" charset="0"/>
              </a:rPr>
              <a:t>ey </a:t>
            </a:r>
            <a:r>
              <a:rPr lang="en-US" dirty="0" smtClean="0">
                <a:solidFill>
                  <a:srgbClr val="00B0F0"/>
                </a:solidFill>
                <a:latin typeface="Arial" pitchFamily="34" charset="0"/>
                <a:cs typeface="Arial" pitchFamily="34" charset="0"/>
              </a:rPr>
              <a:t>R</a:t>
            </a:r>
            <a:r>
              <a:rPr lang="en-US" dirty="0" smtClean="0">
                <a:latin typeface="Arial" pitchFamily="34" charset="0"/>
                <a:cs typeface="Arial" pitchFamily="34" charset="0"/>
              </a:rPr>
              <a:t>einstallation </a:t>
            </a:r>
            <a:r>
              <a:rPr lang="en-US" dirty="0" err="1" smtClean="0">
                <a:solidFill>
                  <a:srgbClr val="00B0F0"/>
                </a:solidFill>
                <a:latin typeface="Arial" pitchFamily="34" charset="0"/>
                <a:cs typeface="Arial" pitchFamily="34" charset="0"/>
              </a:rPr>
              <a:t>A</a:t>
            </a:r>
            <a:r>
              <a:rPr lang="en-US" dirty="0" err="1" smtClean="0">
                <a:latin typeface="Arial" pitchFamily="34" charset="0"/>
                <a:cs typeface="Arial" pitchFamily="34" charset="0"/>
              </a:rPr>
              <a:t>tta</a:t>
            </a:r>
            <a:r>
              <a:rPr lang="en-US" dirty="0" err="1" smtClean="0">
                <a:solidFill>
                  <a:srgbClr val="00B0F0"/>
                </a:solidFill>
                <a:latin typeface="Arial" pitchFamily="34" charset="0"/>
                <a:cs typeface="Arial" pitchFamily="34" charset="0"/>
              </a:rPr>
              <a:t>CK</a:t>
            </a:r>
            <a:r>
              <a:rPr lang="en-US" dirty="0" err="1" smtClean="0">
                <a:latin typeface="Arial" pitchFamily="34" charset="0"/>
                <a:cs typeface="Arial" pitchFamily="34" charset="0"/>
              </a:rPr>
              <a:t>s</a:t>
            </a:r>
            <a:r>
              <a:rPr lang="en-US" dirty="0" smtClean="0">
                <a:latin typeface="Arial" pitchFamily="34" charset="0"/>
                <a:cs typeface="Arial" pitchFamily="34" charset="0"/>
              </a:rPr>
              <a:t>)</a:t>
            </a:r>
          </a:p>
        </p:txBody>
      </p:sp>
    </p:spTree>
    <p:extLst>
      <p:ext uri="{BB962C8B-B14F-4D97-AF65-F5344CB8AC3E}">
        <p14:creationId xmlns:p14="http://schemas.microsoft.com/office/powerpoint/2010/main" val="33926731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78627" y="914400"/>
            <a:ext cx="6804097" cy="290322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85304" y="254508"/>
            <a:ext cx="801624" cy="50446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91856" y="1077467"/>
            <a:ext cx="1019555" cy="10637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50620" y="103631"/>
            <a:ext cx="734290" cy="807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31747" y="115823"/>
            <a:ext cx="803147" cy="8031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173473" y="51053"/>
            <a:ext cx="4078604" cy="934719"/>
          </a:xfrm>
          <a:custGeom>
            <a:avLst/>
            <a:gdLst/>
            <a:ahLst/>
            <a:cxnLst/>
            <a:rect l="l" t="t" r="r" b="b"/>
            <a:pathLst>
              <a:path w="4078604" h="934719">
                <a:moveTo>
                  <a:pt x="0" y="934212"/>
                </a:moveTo>
                <a:lnTo>
                  <a:pt x="4078224" y="934212"/>
                </a:lnTo>
                <a:lnTo>
                  <a:pt x="4078224" y="0"/>
                </a:lnTo>
                <a:lnTo>
                  <a:pt x="0" y="0"/>
                </a:lnTo>
                <a:lnTo>
                  <a:pt x="0" y="934212"/>
                </a:lnTo>
                <a:close/>
              </a:path>
            </a:pathLst>
          </a:custGeom>
          <a:ln w="44195">
            <a:solidFill>
              <a:srgbClr val="4AC3AC"/>
            </a:solidFill>
            <a:prstDash val="lgDash"/>
          </a:ln>
        </p:spPr>
        <p:txBody>
          <a:bodyPr wrap="square" lIns="0" tIns="0" rIns="0" bIns="0" rtlCol="0"/>
          <a:lstStyle/>
          <a:p>
            <a:endParaRPr/>
          </a:p>
        </p:txBody>
      </p:sp>
      <p:sp>
        <p:nvSpPr>
          <p:cNvPr id="8" name="object 8"/>
          <p:cNvSpPr/>
          <p:nvPr/>
        </p:nvSpPr>
        <p:spPr>
          <a:xfrm>
            <a:off x="147828" y="1051560"/>
            <a:ext cx="679757" cy="1115568"/>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title"/>
          </p:nvPr>
        </p:nvSpPr>
        <p:spPr>
          <a:xfrm>
            <a:off x="1556003" y="1719072"/>
            <a:ext cx="2806065" cy="1231900"/>
          </a:xfrm>
          <a:prstGeom prst="rect">
            <a:avLst/>
          </a:prstGeom>
          <a:solidFill>
            <a:srgbClr val="D9D9D9">
              <a:alpha val="94900"/>
            </a:srgbClr>
          </a:solidFill>
        </p:spPr>
        <p:txBody>
          <a:bodyPr vert="horz" wrap="square" lIns="0" tIns="95885" rIns="0" bIns="0" rtlCol="0">
            <a:spAutoFit/>
          </a:bodyPr>
          <a:lstStyle/>
          <a:p>
            <a:pPr marL="431165" marR="185420" indent="-236854">
              <a:lnSpc>
                <a:spcPct val="100000"/>
              </a:lnSpc>
              <a:spcBef>
                <a:spcPts val="755"/>
              </a:spcBef>
            </a:pPr>
            <a:r>
              <a:rPr sz="3200" b="1" dirty="0">
                <a:solidFill>
                  <a:srgbClr val="252525"/>
                </a:solidFill>
                <a:latin typeface="Arial"/>
                <a:cs typeface="Arial"/>
              </a:rPr>
              <a:t>Msg3 is</a:t>
            </a:r>
            <a:r>
              <a:rPr sz="3200" b="1" spc="-100" dirty="0">
                <a:solidFill>
                  <a:srgbClr val="252525"/>
                </a:solidFill>
                <a:latin typeface="Arial"/>
                <a:cs typeface="Arial"/>
              </a:rPr>
              <a:t> </a:t>
            </a:r>
            <a:r>
              <a:rPr sz="3200" b="1" dirty="0">
                <a:solidFill>
                  <a:srgbClr val="252525"/>
                </a:solidFill>
                <a:latin typeface="Arial"/>
                <a:cs typeface="Arial"/>
              </a:rPr>
              <a:t>now  encrypted</a:t>
            </a:r>
            <a:endParaRPr sz="3200">
              <a:latin typeface="Arial"/>
              <a:cs typeface="Arial"/>
            </a:endParaRPr>
          </a:p>
        </p:txBody>
      </p:sp>
      <p:sp>
        <p:nvSpPr>
          <p:cNvPr id="10" name="object 10"/>
          <p:cNvSpPr/>
          <p:nvPr/>
        </p:nvSpPr>
        <p:spPr>
          <a:xfrm>
            <a:off x="4503420" y="2069592"/>
            <a:ext cx="2194560" cy="368935"/>
          </a:xfrm>
          <a:custGeom>
            <a:avLst/>
            <a:gdLst/>
            <a:ahLst/>
            <a:cxnLst/>
            <a:rect l="l" t="t" r="r" b="b"/>
            <a:pathLst>
              <a:path w="2194559" h="368935">
                <a:moveTo>
                  <a:pt x="0" y="61468"/>
                </a:moveTo>
                <a:lnTo>
                  <a:pt x="4835" y="37558"/>
                </a:lnTo>
                <a:lnTo>
                  <a:pt x="18018" y="18018"/>
                </a:lnTo>
                <a:lnTo>
                  <a:pt x="37558" y="4835"/>
                </a:lnTo>
                <a:lnTo>
                  <a:pt x="61467" y="0"/>
                </a:lnTo>
                <a:lnTo>
                  <a:pt x="2133091" y="0"/>
                </a:lnTo>
                <a:lnTo>
                  <a:pt x="2157001" y="4835"/>
                </a:lnTo>
                <a:lnTo>
                  <a:pt x="2176541" y="18018"/>
                </a:lnTo>
                <a:lnTo>
                  <a:pt x="2189724" y="37558"/>
                </a:lnTo>
                <a:lnTo>
                  <a:pt x="2194559" y="61468"/>
                </a:lnTo>
                <a:lnTo>
                  <a:pt x="2194559" y="307339"/>
                </a:lnTo>
                <a:lnTo>
                  <a:pt x="2189724" y="331249"/>
                </a:lnTo>
                <a:lnTo>
                  <a:pt x="2176541" y="350789"/>
                </a:lnTo>
                <a:lnTo>
                  <a:pt x="2157001" y="363972"/>
                </a:lnTo>
                <a:lnTo>
                  <a:pt x="2133091" y="368807"/>
                </a:lnTo>
                <a:lnTo>
                  <a:pt x="61467" y="368807"/>
                </a:lnTo>
                <a:lnTo>
                  <a:pt x="37558" y="363972"/>
                </a:lnTo>
                <a:lnTo>
                  <a:pt x="18018" y="350789"/>
                </a:lnTo>
                <a:lnTo>
                  <a:pt x="4835" y="331249"/>
                </a:lnTo>
                <a:lnTo>
                  <a:pt x="0" y="307339"/>
                </a:lnTo>
                <a:lnTo>
                  <a:pt x="0" y="61468"/>
                </a:lnTo>
                <a:close/>
              </a:path>
            </a:pathLst>
          </a:custGeom>
          <a:ln w="76200">
            <a:solidFill>
              <a:srgbClr val="4AC3AC"/>
            </a:solidFill>
          </a:ln>
        </p:spPr>
        <p:txBody>
          <a:bodyPr wrap="square" lIns="0" tIns="0" rIns="0" bIns="0" rtlCol="0"/>
          <a:lstStyle/>
          <a:p>
            <a:endParaRPr/>
          </a:p>
        </p:txBody>
      </p:sp>
      <p:sp>
        <p:nvSpPr>
          <p:cNvPr id="11" name="object 11"/>
          <p:cNvSpPr/>
          <p:nvPr/>
        </p:nvSpPr>
        <p:spPr>
          <a:xfrm>
            <a:off x="1641348" y="3125723"/>
            <a:ext cx="2794000" cy="516890"/>
          </a:xfrm>
          <a:custGeom>
            <a:avLst/>
            <a:gdLst/>
            <a:ahLst/>
            <a:cxnLst/>
            <a:rect l="l" t="t" r="r" b="b"/>
            <a:pathLst>
              <a:path w="2794000" h="516889">
                <a:moveTo>
                  <a:pt x="0" y="86106"/>
                </a:moveTo>
                <a:lnTo>
                  <a:pt x="6774" y="52613"/>
                </a:lnTo>
                <a:lnTo>
                  <a:pt x="25241" y="25241"/>
                </a:lnTo>
                <a:lnTo>
                  <a:pt x="52613" y="6774"/>
                </a:lnTo>
                <a:lnTo>
                  <a:pt x="86106" y="0"/>
                </a:lnTo>
                <a:lnTo>
                  <a:pt x="2707386" y="0"/>
                </a:lnTo>
                <a:lnTo>
                  <a:pt x="2740878" y="6774"/>
                </a:lnTo>
                <a:lnTo>
                  <a:pt x="2768250" y="25241"/>
                </a:lnTo>
                <a:lnTo>
                  <a:pt x="2786717" y="52613"/>
                </a:lnTo>
                <a:lnTo>
                  <a:pt x="2793491" y="86106"/>
                </a:lnTo>
                <a:lnTo>
                  <a:pt x="2793491" y="430529"/>
                </a:lnTo>
                <a:lnTo>
                  <a:pt x="2786717" y="464022"/>
                </a:lnTo>
                <a:lnTo>
                  <a:pt x="2768250" y="491394"/>
                </a:lnTo>
                <a:lnTo>
                  <a:pt x="2740878" y="509861"/>
                </a:lnTo>
                <a:lnTo>
                  <a:pt x="2707386" y="516635"/>
                </a:lnTo>
                <a:lnTo>
                  <a:pt x="86106" y="516635"/>
                </a:lnTo>
                <a:lnTo>
                  <a:pt x="52613" y="509861"/>
                </a:lnTo>
                <a:lnTo>
                  <a:pt x="25241" y="491394"/>
                </a:lnTo>
                <a:lnTo>
                  <a:pt x="6774" y="464022"/>
                </a:lnTo>
                <a:lnTo>
                  <a:pt x="0" y="430529"/>
                </a:lnTo>
                <a:lnTo>
                  <a:pt x="0" y="86106"/>
                </a:lnTo>
                <a:close/>
              </a:path>
            </a:pathLst>
          </a:custGeom>
          <a:ln w="76200">
            <a:solidFill>
              <a:srgbClr val="4AC3AC"/>
            </a:solidFill>
          </a:ln>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50</a:t>
            </a:fld>
            <a:endParaRPr spc="-5"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78627" y="914400"/>
            <a:ext cx="6804097" cy="35737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385304" y="254508"/>
            <a:ext cx="801624" cy="50446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7991856" y="1077467"/>
            <a:ext cx="1019555" cy="106375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250620" y="103631"/>
            <a:ext cx="734290" cy="80772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31747" y="115823"/>
            <a:ext cx="803147" cy="803148"/>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173473" y="51053"/>
            <a:ext cx="4078604" cy="934719"/>
          </a:xfrm>
          <a:custGeom>
            <a:avLst/>
            <a:gdLst/>
            <a:ahLst/>
            <a:cxnLst/>
            <a:rect l="l" t="t" r="r" b="b"/>
            <a:pathLst>
              <a:path w="4078604" h="934719">
                <a:moveTo>
                  <a:pt x="0" y="934212"/>
                </a:moveTo>
                <a:lnTo>
                  <a:pt x="4078224" y="934212"/>
                </a:lnTo>
                <a:lnTo>
                  <a:pt x="4078224" y="0"/>
                </a:lnTo>
                <a:lnTo>
                  <a:pt x="0" y="0"/>
                </a:lnTo>
                <a:lnTo>
                  <a:pt x="0" y="934212"/>
                </a:lnTo>
                <a:close/>
              </a:path>
            </a:pathLst>
          </a:custGeom>
          <a:ln w="44195">
            <a:solidFill>
              <a:srgbClr val="4AC3AC"/>
            </a:solidFill>
            <a:prstDash val="lgDash"/>
          </a:ln>
        </p:spPr>
        <p:txBody>
          <a:bodyPr wrap="square" lIns="0" tIns="0" rIns="0" bIns="0" rtlCol="0"/>
          <a:lstStyle/>
          <a:p>
            <a:endParaRPr/>
          </a:p>
        </p:txBody>
      </p:sp>
      <p:sp>
        <p:nvSpPr>
          <p:cNvPr id="8" name="object 8"/>
          <p:cNvSpPr/>
          <p:nvPr/>
        </p:nvSpPr>
        <p:spPr>
          <a:xfrm>
            <a:off x="147828" y="1051560"/>
            <a:ext cx="679757" cy="1115568"/>
          </a:xfrm>
          <a:prstGeom prst="rect">
            <a:avLst/>
          </a:prstGeom>
          <a:blipFill>
            <a:blip r:embed="rId7"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51</a:t>
            </a:fld>
            <a:endParaRPr spc="-5"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99643" y="3181908"/>
            <a:ext cx="7877809" cy="848360"/>
          </a:xfrm>
          <a:prstGeom prst="rect">
            <a:avLst/>
          </a:prstGeom>
        </p:spPr>
        <p:txBody>
          <a:bodyPr vert="horz" wrap="square" lIns="0" tIns="12700" rIns="0" bIns="0" rtlCol="0">
            <a:spAutoFit/>
          </a:bodyPr>
          <a:lstStyle/>
          <a:p>
            <a:pPr marL="12700">
              <a:lnSpc>
                <a:spcPct val="100000"/>
              </a:lnSpc>
              <a:spcBef>
                <a:spcPts val="100"/>
              </a:spcBef>
            </a:pPr>
            <a:r>
              <a:rPr sz="5400" b="1" dirty="0">
                <a:solidFill>
                  <a:srgbClr val="499CC2"/>
                </a:solidFill>
                <a:latin typeface="Arial"/>
                <a:cs typeface="Arial"/>
              </a:rPr>
              <a:t>Flawed</a:t>
            </a:r>
            <a:r>
              <a:rPr sz="5400" b="1" spc="-90" dirty="0">
                <a:solidFill>
                  <a:srgbClr val="499CC2"/>
                </a:solidFill>
                <a:latin typeface="Arial"/>
                <a:cs typeface="Arial"/>
              </a:rPr>
              <a:t> </a:t>
            </a:r>
            <a:r>
              <a:rPr sz="5400" b="1" dirty="0">
                <a:solidFill>
                  <a:srgbClr val="499CC2"/>
                </a:solidFill>
                <a:latin typeface="Arial"/>
                <a:cs typeface="Arial"/>
              </a:rPr>
              <a:t>countermeasure</a:t>
            </a:r>
            <a:endParaRPr sz="5400">
              <a:latin typeface="Arial"/>
              <a:cs typeface="Arial"/>
            </a:endParaRPr>
          </a:p>
        </p:txBody>
      </p:sp>
      <p:sp>
        <p:nvSpPr>
          <p:cNvPr id="3" name="object 3"/>
          <p:cNvSpPr/>
          <p:nvPr/>
        </p:nvSpPr>
        <p:spPr>
          <a:xfrm>
            <a:off x="1778507" y="784859"/>
            <a:ext cx="5519925" cy="1610863"/>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52</a:t>
            </a:fld>
            <a:endParaRPr spc="-5"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53</a:t>
            </a:fld>
            <a:endParaRPr spc="-5" dirty="0"/>
          </a:p>
        </p:txBody>
      </p:sp>
      <p:sp>
        <p:nvSpPr>
          <p:cNvPr id="2" name="object 2"/>
          <p:cNvSpPr txBox="1">
            <a:spLocks noGrp="1"/>
          </p:cNvSpPr>
          <p:nvPr>
            <p:ph type="title"/>
          </p:nvPr>
        </p:nvSpPr>
        <p:spPr>
          <a:xfrm>
            <a:off x="239369" y="167132"/>
            <a:ext cx="5462905" cy="482600"/>
          </a:xfrm>
          <a:prstGeom prst="rect">
            <a:avLst/>
          </a:prstGeom>
        </p:spPr>
        <p:txBody>
          <a:bodyPr vert="horz" wrap="square" lIns="0" tIns="12700" rIns="0" bIns="0" rtlCol="0">
            <a:spAutoFit/>
          </a:bodyPr>
          <a:lstStyle/>
          <a:p>
            <a:pPr marL="12700">
              <a:lnSpc>
                <a:spcPct val="100000"/>
              </a:lnSpc>
              <a:spcBef>
                <a:spcPts val="100"/>
              </a:spcBef>
            </a:pPr>
            <a:r>
              <a:rPr sz="3000" spc="-40" dirty="0"/>
              <a:t>802.11’s </a:t>
            </a:r>
            <a:r>
              <a:rPr sz="3000" spc="-10" dirty="0"/>
              <a:t>official</a:t>
            </a:r>
            <a:r>
              <a:rPr sz="3000" spc="-5" dirty="0"/>
              <a:t> countermeasure</a:t>
            </a:r>
            <a:endParaRPr sz="3000"/>
          </a:p>
        </p:txBody>
      </p:sp>
      <p:sp>
        <p:nvSpPr>
          <p:cNvPr id="3" name="object 3"/>
          <p:cNvSpPr txBox="1"/>
          <p:nvPr/>
        </p:nvSpPr>
        <p:spPr>
          <a:xfrm>
            <a:off x="324408" y="1498218"/>
            <a:ext cx="8515350" cy="2465070"/>
          </a:xfrm>
          <a:prstGeom prst="rect">
            <a:avLst/>
          </a:prstGeom>
        </p:spPr>
        <p:txBody>
          <a:bodyPr vert="horz" wrap="square" lIns="0" tIns="13335" rIns="0" bIns="0" rtlCol="0">
            <a:spAutoFit/>
          </a:bodyPr>
          <a:lstStyle/>
          <a:p>
            <a:pPr marL="12065" marR="5080" algn="ctr">
              <a:lnSpc>
                <a:spcPct val="100000"/>
              </a:lnSpc>
              <a:spcBef>
                <a:spcPts val="105"/>
              </a:spcBef>
            </a:pPr>
            <a:r>
              <a:rPr sz="3200" spc="-5" dirty="0">
                <a:solidFill>
                  <a:srgbClr val="7E7E7E"/>
                </a:solidFill>
                <a:latin typeface="Arial"/>
                <a:cs typeface="Arial"/>
              </a:rPr>
              <a:t>“When </a:t>
            </a:r>
            <a:r>
              <a:rPr sz="3200" dirty="0">
                <a:solidFill>
                  <a:srgbClr val="7E7E7E"/>
                </a:solidFill>
                <a:latin typeface="Arial"/>
                <a:cs typeface="Arial"/>
              </a:rPr>
              <a:t>the </a:t>
            </a:r>
            <a:r>
              <a:rPr sz="3200" spc="-60" dirty="0">
                <a:solidFill>
                  <a:srgbClr val="7E7E7E"/>
                </a:solidFill>
                <a:latin typeface="Arial"/>
                <a:cs typeface="Arial"/>
              </a:rPr>
              <a:t>Key, </a:t>
            </a:r>
            <a:r>
              <a:rPr sz="3200" dirty="0">
                <a:solidFill>
                  <a:srgbClr val="7E7E7E"/>
                </a:solidFill>
                <a:latin typeface="Arial"/>
                <a:cs typeface="Arial"/>
              </a:rPr>
              <a:t>Address, Key </a:t>
            </a:r>
            <a:r>
              <a:rPr sz="3200" spc="-35" dirty="0">
                <a:solidFill>
                  <a:srgbClr val="7E7E7E"/>
                </a:solidFill>
                <a:latin typeface="Arial"/>
                <a:cs typeface="Arial"/>
              </a:rPr>
              <a:t>Type, </a:t>
            </a:r>
            <a:r>
              <a:rPr sz="3200" spc="-5" dirty="0">
                <a:solidFill>
                  <a:srgbClr val="7E7E7E"/>
                </a:solidFill>
                <a:latin typeface="Arial"/>
                <a:cs typeface="Arial"/>
              </a:rPr>
              <a:t>and Key</a:t>
            </a:r>
            <a:r>
              <a:rPr sz="3200" spc="-300" dirty="0">
                <a:solidFill>
                  <a:srgbClr val="7E7E7E"/>
                </a:solidFill>
                <a:latin typeface="Arial"/>
                <a:cs typeface="Arial"/>
              </a:rPr>
              <a:t> </a:t>
            </a:r>
            <a:r>
              <a:rPr sz="3200" spc="-10" dirty="0">
                <a:solidFill>
                  <a:srgbClr val="7E7E7E"/>
                </a:solidFill>
                <a:latin typeface="Arial"/>
                <a:cs typeface="Arial"/>
              </a:rPr>
              <a:t>ID  </a:t>
            </a:r>
            <a:r>
              <a:rPr sz="3200" spc="-5" dirty="0">
                <a:solidFill>
                  <a:srgbClr val="7E7E7E"/>
                </a:solidFill>
                <a:latin typeface="Arial"/>
                <a:cs typeface="Arial"/>
              </a:rPr>
              <a:t>parameters identify </a:t>
            </a:r>
            <a:r>
              <a:rPr sz="3200" dirty="0">
                <a:solidFill>
                  <a:srgbClr val="7E7E7E"/>
                </a:solidFill>
                <a:latin typeface="Arial"/>
                <a:cs typeface="Arial"/>
              </a:rPr>
              <a:t>an </a:t>
            </a:r>
            <a:r>
              <a:rPr sz="3200" b="1" spc="-5" dirty="0">
                <a:solidFill>
                  <a:srgbClr val="C34A60"/>
                </a:solidFill>
                <a:latin typeface="Arial"/>
                <a:cs typeface="Arial"/>
              </a:rPr>
              <a:t>existing </a:t>
            </a:r>
            <a:r>
              <a:rPr sz="3200" b="1" spc="-65" dirty="0">
                <a:solidFill>
                  <a:srgbClr val="C34A60"/>
                </a:solidFill>
                <a:latin typeface="Arial"/>
                <a:cs typeface="Arial"/>
              </a:rPr>
              <a:t>key, </a:t>
            </a:r>
            <a:r>
              <a:rPr sz="3200" b="1" dirty="0">
                <a:solidFill>
                  <a:srgbClr val="C34A60"/>
                </a:solidFill>
                <a:latin typeface="Arial"/>
                <a:cs typeface="Arial"/>
              </a:rPr>
              <a:t>the MAC  </a:t>
            </a:r>
            <a:r>
              <a:rPr sz="3200" b="1" spc="-5" dirty="0">
                <a:solidFill>
                  <a:srgbClr val="C34A60"/>
                </a:solidFill>
                <a:latin typeface="Arial"/>
                <a:cs typeface="Arial"/>
              </a:rPr>
              <a:t>shall </a:t>
            </a:r>
            <a:r>
              <a:rPr sz="3200" b="1" dirty="0">
                <a:solidFill>
                  <a:srgbClr val="C34A60"/>
                </a:solidFill>
                <a:latin typeface="Arial"/>
                <a:cs typeface="Arial"/>
              </a:rPr>
              <a:t>not </a:t>
            </a:r>
            <a:r>
              <a:rPr sz="3200" b="1" spc="-5" dirty="0">
                <a:solidFill>
                  <a:srgbClr val="C34A60"/>
                </a:solidFill>
                <a:latin typeface="Arial"/>
                <a:cs typeface="Arial"/>
              </a:rPr>
              <a:t>change </a:t>
            </a:r>
            <a:r>
              <a:rPr sz="3200" b="1" dirty="0">
                <a:solidFill>
                  <a:srgbClr val="C34A60"/>
                </a:solidFill>
                <a:latin typeface="Arial"/>
                <a:cs typeface="Arial"/>
              </a:rPr>
              <a:t>the current </a:t>
            </a:r>
            <a:r>
              <a:rPr sz="3200" b="1" spc="-5" dirty="0">
                <a:solidFill>
                  <a:srgbClr val="C34A60"/>
                </a:solidFill>
                <a:latin typeface="Arial"/>
                <a:cs typeface="Arial"/>
              </a:rPr>
              <a:t>transmitter  </a:t>
            </a:r>
            <a:r>
              <a:rPr sz="3200" b="1" dirty="0">
                <a:solidFill>
                  <a:srgbClr val="C34A60"/>
                </a:solidFill>
                <a:latin typeface="Arial"/>
                <a:cs typeface="Arial"/>
              </a:rPr>
              <a:t>TSC/PN/IPN </a:t>
            </a:r>
            <a:r>
              <a:rPr sz="3200" b="1" spc="-5" dirty="0">
                <a:solidFill>
                  <a:srgbClr val="C34A60"/>
                </a:solidFill>
                <a:latin typeface="Arial"/>
                <a:cs typeface="Arial"/>
              </a:rPr>
              <a:t>counter </a:t>
            </a:r>
            <a:r>
              <a:rPr sz="3200" dirty="0">
                <a:solidFill>
                  <a:srgbClr val="7E7E7E"/>
                </a:solidFill>
                <a:latin typeface="Arial"/>
                <a:cs typeface="Arial"/>
              </a:rPr>
              <a:t>or </a:t>
            </a:r>
            <a:r>
              <a:rPr sz="3200" spc="-5" dirty="0">
                <a:solidFill>
                  <a:srgbClr val="7E7E7E"/>
                </a:solidFill>
                <a:latin typeface="Arial"/>
                <a:cs typeface="Arial"/>
              </a:rPr>
              <a:t>the </a:t>
            </a:r>
            <a:r>
              <a:rPr sz="3200" dirty="0">
                <a:solidFill>
                  <a:srgbClr val="7E7E7E"/>
                </a:solidFill>
                <a:latin typeface="Arial"/>
                <a:cs typeface="Arial"/>
              </a:rPr>
              <a:t>receiver </a:t>
            </a:r>
            <a:r>
              <a:rPr sz="3200" spc="-5" dirty="0">
                <a:solidFill>
                  <a:srgbClr val="7E7E7E"/>
                </a:solidFill>
                <a:latin typeface="Arial"/>
                <a:cs typeface="Arial"/>
              </a:rPr>
              <a:t>replay  </a:t>
            </a:r>
            <a:r>
              <a:rPr sz="3200" dirty="0">
                <a:solidFill>
                  <a:srgbClr val="7E7E7E"/>
                </a:solidFill>
                <a:latin typeface="Arial"/>
                <a:cs typeface="Arial"/>
              </a:rPr>
              <a:t>counter </a:t>
            </a:r>
            <a:r>
              <a:rPr sz="3200" spc="-5" dirty="0">
                <a:solidFill>
                  <a:srgbClr val="7E7E7E"/>
                </a:solidFill>
                <a:latin typeface="Arial"/>
                <a:cs typeface="Arial"/>
              </a:rPr>
              <a:t>values associated </a:t>
            </a:r>
            <a:r>
              <a:rPr sz="3200" dirty="0">
                <a:solidFill>
                  <a:srgbClr val="7E7E7E"/>
                </a:solidFill>
                <a:latin typeface="Arial"/>
                <a:cs typeface="Arial"/>
              </a:rPr>
              <a:t>with </a:t>
            </a:r>
            <a:r>
              <a:rPr sz="3200" spc="-5" dirty="0">
                <a:solidFill>
                  <a:srgbClr val="7E7E7E"/>
                </a:solidFill>
                <a:latin typeface="Arial"/>
                <a:cs typeface="Arial"/>
              </a:rPr>
              <a:t>that</a:t>
            </a:r>
            <a:r>
              <a:rPr sz="3200" spc="-75" dirty="0">
                <a:solidFill>
                  <a:srgbClr val="7E7E7E"/>
                </a:solidFill>
                <a:latin typeface="Arial"/>
                <a:cs typeface="Arial"/>
              </a:rPr>
              <a:t> </a:t>
            </a:r>
            <a:r>
              <a:rPr sz="3200" spc="-50" dirty="0">
                <a:solidFill>
                  <a:srgbClr val="7E7E7E"/>
                </a:solidFill>
                <a:latin typeface="Arial"/>
                <a:cs typeface="Arial"/>
              </a:rPr>
              <a:t>key.”</a:t>
            </a:r>
            <a:endParaRPr sz="3200" dirty="0">
              <a:latin typeface="Arial"/>
              <a:cs typeface="Aria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54</a:t>
            </a:fld>
            <a:endParaRPr spc="-5" dirty="0"/>
          </a:p>
        </p:txBody>
      </p:sp>
      <p:sp>
        <p:nvSpPr>
          <p:cNvPr id="2" name="object 2"/>
          <p:cNvSpPr txBox="1">
            <a:spLocks noGrp="1"/>
          </p:cNvSpPr>
          <p:nvPr>
            <p:ph type="title"/>
          </p:nvPr>
        </p:nvSpPr>
        <p:spPr>
          <a:xfrm>
            <a:off x="239369" y="167132"/>
            <a:ext cx="6145530" cy="482600"/>
          </a:xfrm>
          <a:prstGeom prst="rect">
            <a:avLst/>
          </a:prstGeom>
        </p:spPr>
        <p:txBody>
          <a:bodyPr vert="horz" wrap="square" lIns="0" tIns="12700" rIns="0" bIns="0" rtlCol="0">
            <a:spAutoFit/>
          </a:bodyPr>
          <a:lstStyle/>
          <a:p>
            <a:pPr marL="12700">
              <a:lnSpc>
                <a:spcPct val="100000"/>
              </a:lnSpc>
              <a:spcBef>
                <a:spcPts val="100"/>
              </a:spcBef>
            </a:pPr>
            <a:r>
              <a:rPr sz="3000" dirty="0"/>
              <a:t>Bypassing </a:t>
            </a:r>
            <a:r>
              <a:rPr sz="3000" spc="-40" dirty="0"/>
              <a:t>802.11’s</a:t>
            </a:r>
            <a:r>
              <a:rPr sz="3000" spc="-90" dirty="0"/>
              <a:t> </a:t>
            </a:r>
            <a:r>
              <a:rPr sz="3000" spc="-5" dirty="0"/>
              <a:t>countermeasure</a:t>
            </a:r>
            <a:endParaRPr sz="3000"/>
          </a:p>
        </p:txBody>
      </p:sp>
      <p:sp>
        <p:nvSpPr>
          <p:cNvPr id="3" name="object 3"/>
          <p:cNvSpPr txBox="1"/>
          <p:nvPr/>
        </p:nvSpPr>
        <p:spPr>
          <a:xfrm>
            <a:off x="239369" y="817753"/>
            <a:ext cx="6450330" cy="1767150"/>
          </a:xfrm>
          <a:prstGeom prst="rect">
            <a:avLst/>
          </a:prstGeom>
        </p:spPr>
        <p:txBody>
          <a:bodyPr vert="horz" wrap="square" lIns="0" tIns="88900" rIns="0" bIns="0" rtlCol="0">
            <a:spAutoFit/>
          </a:bodyPr>
          <a:lstStyle/>
          <a:p>
            <a:pPr marR="1384935" algn="ctr">
              <a:lnSpc>
                <a:spcPct val="100000"/>
              </a:lnSpc>
              <a:spcBef>
                <a:spcPts val="700"/>
              </a:spcBef>
            </a:pPr>
            <a:r>
              <a:rPr sz="2400" b="1" dirty="0">
                <a:solidFill>
                  <a:srgbClr val="C34A60"/>
                </a:solidFill>
                <a:latin typeface="Arial"/>
                <a:cs typeface="Arial"/>
              </a:rPr>
              <a:t>Group </a:t>
            </a:r>
            <a:r>
              <a:rPr sz="2400" b="1" spc="-5" dirty="0">
                <a:solidFill>
                  <a:srgbClr val="C34A60"/>
                </a:solidFill>
                <a:latin typeface="Arial"/>
                <a:cs typeface="Arial"/>
              </a:rPr>
              <a:t>key </a:t>
            </a:r>
            <a:r>
              <a:rPr sz="2400" spc="-5" dirty="0">
                <a:latin typeface="Arial"/>
                <a:cs typeface="Arial"/>
              </a:rPr>
              <a:t>transported </a:t>
            </a:r>
            <a:r>
              <a:rPr sz="2400" spc="-10" dirty="0">
                <a:latin typeface="Arial"/>
                <a:cs typeface="Arial"/>
              </a:rPr>
              <a:t>in </a:t>
            </a:r>
            <a:r>
              <a:rPr sz="2400" dirty="0">
                <a:latin typeface="Arial"/>
                <a:cs typeface="Arial"/>
              </a:rPr>
              <a:t>two</a:t>
            </a:r>
            <a:r>
              <a:rPr sz="2400" spc="-10" dirty="0">
                <a:latin typeface="Arial"/>
                <a:cs typeface="Arial"/>
              </a:rPr>
              <a:t> </a:t>
            </a:r>
            <a:r>
              <a:rPr sz="2400" dirty="0">
                <a:latin typeface="Arial"/>
                <a:cs typeface="Arial"/>
              </a:rPr>
              <a:t>frames</a:t>
            </a:r>
          </a:p>
          <a:p>
            <a:pPr marL="104139">
              <a:lnSpc>
                <a:spcPct val="100000"/>
              </a:lnSpc>
              <a:spcBef>
                <a:spcPts val="605"/>
              </a:spcBef>
            </a:pPr>
            <a:r>
              <a:rPr sz="2400" dirty="0">
                <a:solidFill>
                  <a:srgbClr val="499CC2"/>
                </a:solidFill>
                <a:latin typeface="Arial"/>
                <a:cs typeface="Arial"/>
              </a:rPr>
              <a:t>› </a:t>
            </a:r>
            <a:r>
              <a:rPr sz="2400" spc="-5" dirty="0">
                <a:latin typeface="Arial"/>
                <a:cs typeface="Arial"/>
              </a:rPr>
              <a:t>EAPOL-Key</a:t>
            </a:r>
            <a:r>
              <a:rPr sz="2400" spc="155" dirty="0">
                <a:latin typeface="Arial"/>
                <a:cs typeface="Arial"/>
              </a:rPr>
              <a:t> </a:t>
            </a:r>
            <a:r>
              <a:rPr sz="2400" dirty="0">
                <a:latin typeface="Arial"/>
                <a:cs typeface="Arial"/>
              </a:rPr>
              <a:t>frames</a:t>
            </a:r>
          </a:p>
          <a:p>
            <a:pPr marL="104139">
              <a:lnSpc>
                <a:spcPct val="100000"/>
              </a:lnSpc>
              <a:spcBef>
                <a:spcPts val="600"/>
              </a:spcBef>
            </a:pPr>
            <a:r>
              <a:rPr sz="2400" dirty="0">
                <a:solidFill>
                  <a:srgbClr val="499CC2"/>
                </a:solidFill>
                <a:latin typeface="Arial"/>
                <a:cs typeface="Arial"/>
              </a:rPr>
              <a:t>› </a:t>
            </a:r>
            <a:r>
              <a:rPr sz="2400" spc="-5" dirty="0">
                <a:latin typeface="Arial"/>
                <a:cs typeface="Arial"/>
              </a:rPr>
              <a:t>WNM-Sleep</a:t>
            </a:r>
            <a:r>
              <a:rPr sz="2400" spc="175" dirty="0">
                <a:latin typeface="Arial"/>
                <a:cs typeface="Arial"/>
              </a:rPr>
              <a:t> </a:t>
            </a:r>
            <a:r>
              <a:rPr sz="2400" dirty="0">
                <a:latin typeface="Arial"/>
                <a:cs typeface="Arial"/>
              </a:rPr>
              <a:t>frames</a:t>
            </a:r>
          </a:p>
          <a:p>
            <a:pPr>
              <a:lnSpc>
                <a:spcPct val="100000"/>
              </a:lnSpc>
              <a:spcBef>
                <a:spcPts val="15"/>
              </a:spcBef>
            </a:pPr>
            <a:endParaRPr sz="2700" dirty="0">
              <a:latin typeface="Times New Roman"/>
              <a:cs typeface="Times New Roman"/>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55</a:t>
            </a:fld>
            <a:endParaRPr spc="-5" dirty="0"/>
          </a:p>
        </p:txBody>
      </p:sp>
      <p:sp>
        <p:nvSpPr>
          <p:cNvPr id="2" name="object 2"/>
          <p:cNvSpPr txBox="1">
            <a:spLocks noGrp="1"/>
          </p:cNvSpPr>
          <p:nvPr>
            <p:ph type="title"/>
          </p:nvPr>
        </p:nvSpPr>
        <p:spPr>
          <a:xfrm>
            <a:off x="239369" y="167132"/>
            <a:ext cx="6145530" cy="482600"/>
          </a:xfrm>
          <a:prstGeom prst="rect">
            <a:avLst/>
          </a:prstGeom>
        </p:spPr>
        <p:txBody>
          <a:bodyPr vert="horz" wrap="square" lIns="0" tIns="12700" rIns="0" bIns="0" rtlCol="0">
            <a:spAutoFit/>
          </a:bodyPr>
          <a:lstStyle/>
          <a:p>
            <a:pPr marL="12700">
              <a:lnSpc>
                <a:spcPct val="100000"/>
              </a:lnSpc>
              <a:spcBef>
                <a:spcPts val="100"/>
              </a:spcBef>
            </a:pPr>
            <a:r>
              <a:rPr sz="3000" dirty="0"/>
              <a:t>Bypassing </a:t>
            </a:r>
            <a:r>
              <a:rPr sz="3000" spc="-40" dirty="0"/>
              <a:t>802.11’s</a:t>
            </a:r>
            <a:r>
              <a:rPr sz="3000" spc="-90" dirty="0"/>
              <a:t> </a:t>
            </a:r>
            <a:r>
              <a:rPr sz="3000" spc="-5" dirty="0"/>
              <a:t>countermeasure</a:t>
            </a:r>
            <a:endParaRPr sz="3000"/>
          </a:p>
        </p:txBody>
      </p:sp>
      <p:sp>
        <p:nvSpPr>
          <p:cNvPr id="3" name="object 3"/>
          <p:cNvSpPr txBox="1"/>
          <p:nvPr/>
        </p:nvSpPr>
        <p:spPr>
          <a:xfrm>
            <a:off x="239369" y="817753"/>
            <a:ext cx="6450330" cy="3444533"/>
          </a:xfrm>
          <a:prstGeom prst="rect">
            <a:avLst/>
          </a:prstGeom>
        </p:spPr>
        <p:txBody>
          <a:bodyPr vert="horz" wrap="square" lIns="0" tIns="88900" rIns="0" bIns="0" rtlCol="0">
            <a:spAutoFit/>
          </a:bodyPr>
          <a:lstStyle/>
          <a:p>
            <a:pPr marR="1384935" algn="ctr">
              <a:lnSpc>
                <a:spcPct val="100000"/>
              </a:lnSpc>
              <a:spcBef>
                <a:spcPts val="700"/>
              </a:spcBef>
            </a:pPr>
            <a:r>
              <a:rPr sz="2400" b="1" dirty="0">
                <a:solidFill>
                  <a:srgbClr val="C34A60"/>
                </a:solidFill>
                <a:latin typeface="Arial"/>
                <a:cs typeface="Arial"/>
              </a:rPr>
              <a:t>Group </a:t>
            </a:r>
            <a:r>
              <a:rPr sz="2400" b="1" spc="-5" dirty="0">
                <a:solidFill>
                  <a:srgbClr val="C34A60"/>
                </a:solidFill>
                <a:latin typeface="Arial"/>
                <a:cs typeface="Arial"/>
              </a:rPr>
              <a:t>key </a:t>
            </a:r>
            <a:r>
              <a:rPr sz="2400" spc="-5" dirty="0">
                <a:latin typeface="Arial"/>
                <a:cs typeface="Arial"/>
              </a:rPr>
              <a:t>transported </a:t>
            </a:r>
            <a:r>
              <a:rPr sz="2400" spc="-10" dirty="0">
                <a:latin typeface="Arial"/>
                <a:cs typeface="Arial"/>
              </a:rPr>
              <a:t>in </a:t>
            </a:r>
            <a:r>
              <a:rPr sz="2400" dirty="0">
                <a:latin typeface="Arial"/>
                <a:cs typeface="Arial"/>
              </a:rPr>
              <a:t>two</a:t>
            </a:r>
            <a:r>
              <a:rPr sz="2400" spc="-10" dirty="0">
                <a:latin typeface="Arial"/>
                <a:cs typeface="Arial"/>
              </a:rPr>
              <a:t> </a:t>
            </a:r>
            <a:r>
              <a:rPr sz="2400" dirty="0">
                <a:latin typeface="Arial"/>
                <a:cs typeface="Arial"/>
              </a:rPr>
              <a:t>frames</a:t>
            </a:r>
          </a:p>
          <a:p>
            <a:pPr marL="104139">
              <a:lnSpc>
                <a:spcPct val="100000"/>
              </a:lnSpc>
              <a:spcBef>
                <a:spcPts val="605"/>
              </a:spcBef>
            </a:pPr>
            <a:r>
              <a:rPr sz="2400" dirty="0">
                <a:solidFill>
                  <a:srgbClr val="499CC2"/>
                </a:solidFill>
                <a:latin typeface="Arial"/>
                <a:cs typeface="Arial"/>
              </a:rPr>
              <a:t>› </a:t>
            </a:r>
            <a:r>
              <a:rPr sz="2400" spc="-5" dirty="0">
                <a:latin typeface="Arial"/>
                <a:cs typeface="Arial"/>
              </a:rPr>
              <a:t>EAPOL-Key</a:t>
            </a:r>
            <a:r>
              <a:rPr sz="2400" spc="155" dirty="0">
                <a:latin typeface="Arial"/>
                <a:cs typeface="Arial"/>
              </a:rPr>
              <a:t> </a:t>
            </a:r>
            <a:r>
              <a:rPr sz="2400" dirty="0">
                <a:latin typeface="Arial"/>
                <a:cs typeface="Arial"/>
              </a:rPr>
              <a:t>frames</a:t>
            </a:r>
          </a:p>
          <a:p>
            <a:pPr marL="104139">
              <a:lnSpc>
                <a:spcPct val="100000"/>
              </a:lnSpc>
              <a:spcBef>
                <a:spcPts val="600"/>
              </a:spcBef>
            </a:pPr>
            <a:r>
              <a:rPr sz="2400" dirty="0">
                <a:solidFill>
                  <a:srgbClr val="499CC2"/>
                </a:solidFill>
                <a:latin typeface="Arial"/>
                <a:cs typeface="Arial"/>
              </a:rPr>
              <a:t>› </a:t>
            </a:r>
            <a:r>
              <a:rPr sz="2400" spc="-5" dirty="0">
                <a:latin typeface="Arial"/>
                <a:cs typeface="Arial"/>
              </a:rPr>
              <a:t>WNM-Sleep</a:t>
            </a:r>
            <a:r>
              <a:rPr sz="2400" spc="175" dirty="0">
                <a:latin typeface="Arial"/>
                <a:cs typeface="Arial"/>
              </a:rPr>
              <a:t> </a:t>
            </a:r>
            <a:r>
              <a:rPr sz="2400" dirty="0">
                <a:latin typeface="Arial"/>
                <a:cs typeface="Arial"/>
              </a:rPr>
              <a:t>frames</a:t>
            </a:r>
          </a:p>
          <a:p>
            <a:pPr>
              <a:lnSpc>
                <a:spcPct val="100000"/>
              </a:lnSpc>
              <a:spcBef>
                <a:spcPts val="15"/>
              </a:spcBef>
            </a:pPr>
            <a:endParaRPr sz="2700" dirty="0">
              <a:latin typeface="Times New Roman"/>
              <a:cs typeface="Times New Roman"/>
            </a:endParaRPr>
          </a:p>
          <a:p>
            <a:pPr marL="104139">
              <a:lnSpc>
                <a:spcPct val="100000"/>
              </a:lnSpc>
            </a:pPr>
            <a:r>
              <a:rPr sz="2400" spc="-25" dirty="0">
                <a:latin typeface="Arial"/>
                <a:cs typeface="Arial"/>
              </a:rPr>
              <a:t>We </a:t>
            </a:r>
            <a:r>
              <a:rPr sz="2400" spc="-5" dirty="0">
                <a:latin typeface="Arial"/>
                <a:cs typeface="Arial"/>
              </a:rPr>
              <a:t>can mix </a:t>
            </a:r>
            <a:r>
              <a:rPr sz="2400" dirty="0">
                <a:latin typeface="Arial"/>
                <a:cs typeface="Arial"/>
              </a:rPr>
              <a:t>these</a:t>
            </a:r>
            <a:r>
              <a:rPr sz="2400" spc="-5" dirty="0">
                <a:latin typeface="Arial"/>
                <a:cs typeface="Arial"/>
              </a:rPr>
              <a:t> </a:t>
            </a:r>
            <a:r>
              <a:rPr sz="2400" dirty="0">
                <a:latin typeface="Arial"/>
                <a:cs typeface="Arial"/>
              </a:rPr>
              <a:t>frames</a:t>
            </a:r>
          </a:p>
          <a:p>
            <a:pPr marL="104139">
              <a:lnSpc>
                <a:spcPct val="100000"/>
              </a:lnSpc>
              <a:spcBef>
                <a:spcPts val="600"/>
              </a:spcBef>
            </a:pPr>
            <a:r>
              <a:rPr sz="2400" dirty="0">
                <a:solidFill>
                  <a:srgbClr val="499CC2"/>
                </a:solidFill>
                <a:latin typeface="Arial"/>
                <a:cs typeface="Arial"/>
              </a:rPr>
              <a:t>› </a:t>
            </a:r>
            <a:r>
              <a:rPr sz="2400" spc="-5" dirty="0">
                <a:latin typeface="Arial"/>
                <a:cs typeface="Arial"/>
              </a:rPr>
              <a:t>WNM-Sleep installs new</a:t>
            </a:r>
            <a:r>
              <a:rPr sz="2400" spc="-405" dirty="0">
                <a:latin typeface="Arial"/>
                <a:cs typeface="Arial"/>
              </a:rPr>
              <a:t> </a:t>
            </a:r>
            <a:r>
              <a:rPr sz="2400" dirty="0">
                <a:latin typeface="Arial"/>
                <a:cs typeface="Arial"/>
              </a:rPr>
              <a:t>key</a:t>
            </a:r>
          </a:p>
          <a:p>
            <a:pPr marL="104139">
              <a:lnSpc>
                <a:spcPct val="100000"/>
              </a:lnSpc>
              <a:spcBef>
                <a:spcPts val="600"/>
              </a:spcBef>
            </a:pPr>
            <a:r>
              <a:rPr sz="2400" dirty="0">
                <a:solidFill>
                  <a:srgbClr val="499CC2"/>
                </a:solidFill>
                <a:latin typeface="Arial"/>
                <a:cs typeface="Arial"/>
              </a:rPr>
              <a:t>› </a:t>
            </a:r>
            <a:r>
              <a:rPr sz="2400" spc="-5" dirty="0">
                <a:latin typeface="Arial"/>
                <a:cs typeface="Arial"/>
              </a:rPr>
              <a:t>Then EAPOL-Key reinstall old</a:t>
            </a:r>
            <a:r>
              <a:rPr sz="2400" spc="-395" dirty="0">
                <a:latin typeface="Arial"/>
                <a:cs typeface="Arial"/>
              </a:rPr>
              <a:t> </a:t>
            </a:r>
            <a:r>
              <a:rPr sz="2400" dirty="0">
                <a:latin typeface="Arial"/>
                <a:cs typeface="Arial"/>
              </a:rPr>
              <a:t>key</a:t>
            </a:r>
          </a:p>
          <a:p>
            <a:pPr>
              <a:lnSpc>
                <a:spcPct val="100000"/>
              </a:lnSpc>
              <a:spcBef>
                <a:spcPts val="5"/>
              </a:spcBef>
            </a:pPr>
            <a:endParaRPr sz="2700" dirty="0">
              <a:latin typeface="Times New Roman"/>
              <a:cs typeface="Times New Roman"/>
            </a:endParaRPr>
          </a:p>
        </p:txBody>
      </p:sp>
    </p:spTree>
    <p:extLst>
      <p:ext uri="{BB962C8B-B14F-4D97-AF65-F5344CB8AC3E}">
        <p14:creationId xmlns:p14="http://schemas.microsoft.com/office/powerpoint/2010/main" val="2476815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56</a:t>
            </a:fld>
            <a:endParaRPr spc="-5" dirty="0"/>
          </a:p>
        </p:txBody>
      </p:sp>
      <p:sp>
        <p:nvSpPr>
          <p:cNvPr id="2" name="object 2"/>
          <p:cNvSpPr txBox="1">
            <a:spLocks noGrp="1"/>
          </p:cNvSpPr>
          <p:nvPr>
            <p:ph type="title"/>
          </p:nvPr>
        </p:nvSpPr>
        <p:spPr>
          <a:xfrm>
            <a:off x="239369" y="167132"/>
            <a:ext cx="6145530" cy="482600"/>
          </a:xfrm>
          <a:prstGeom prst="rect">
            <a:avLst/>
          </a:prstGeom>
        </p:spPr>
        <p:txBody>
          <a:bodyPr vert="horz" wrap="square" lIns="0" tIns="12700" rIns="0" bIns="0" rtlCol="0">
            <a:spAutoFit/>
          </a:bodyPr>
          <a:lstStyle/>
          <a:p>
            <a:pPr marL="12700">
              <a:lnSpc>
                <a:spcPct val="100000"/>
              </a:lnSpc>
              <a:spcBef>
                <a:spcPts val="100"/>
              </a:spcBef>
            </a:pPr>
            <a:r>
              <a:rPr sz="3000" dirty="0"/>
              <a:t>Bypassing </a:t>
            </a:r>
            <a:r>
              <a:rPr sz="3000" spc="-40" dirty="0"/>
              <a:t>802.11’s</a:t>
            </a:r>
            <a:r>
              <a:rPr sz="3000" spc="-90" dirty="0"/>
              <a:t> </a:t>
            </a:r>
            <a:r>
              <a:rPr sz="3000" spc="-5" dirty="0"/>
              <a:t>countermeasure</a:t>
            </a:r>
            <a:endParaRPr sz="3000"/>
          </a:p>
        </p:txBody>
      </p:sp>
      <p:sp>
        <p:nvSpPr>
          <p:cNvPr id="3" name="object 3"/>
          <p:cNvSpPr txBox="1"/>
          <p:nvPr/>
        </p:nvSpPr>
        <p:spPr>
          <a:xfrm>
            <a:off x="239368" y="817753"/>
            <a:ext cx="8676032" cy="3844642"/>
          </a:xfrm>
          <a:prstGeom prst="rect">
            <a:avLst/>
          </a:prstGeom>
        </p:spPr>
        <p:txBody>
          <a:bodyPr vert="horz" wrap="square" lIns="0" tIns="88900" rIns="0" bIns="0" rtlCol="0">
            <a:spAutoFit/>
          </a:bodyPr>
          <a:lstStyle/>
          <a:p>
            <a:pPr marR="1384935" algn="ctr">
              <a:lnSpc>
                <a:spcPct val="100000"/>
              </a:lnSpc>
              <a:spcBef>
                <a:spcPts val="700"/>
              </a:spcBef>
            </a:pPr>
            <a:r>
              <a:rPr sz="2400" b="1" dirty="0">
                <a:solidFill>
                  <a:srgbClr val="C34A60"/>
                </a:solidFill>
                <a:latin typeface="Arial"/>
                <a:cs typeface="Arial"/>
              </a:rPr>
              <a:t>Group </a:t>
            </a:r>
            <a:r>
              <a:rPr sz="2400" b="1" spc="-5" dirty="0">
                <a:solidFill>
                  <a:srgbClr val="C34A60"/>
                </a:solidFill>
                <a:latin typeface="Arial"/>
                <a:cs typeface="Arial"/>
              </a:rPr>
              <a:t>key </a:t>
            </a:r>
            <a:r>
              <a:rPr sz="2400" spc="-5" dirty="0">
                <a:latin typeface="Arial"/>
                <a:cs typeface="Arial"/>
              </a:rPr>
              <a:t>transported </a:t>
            </a:r>
            <a:r>
              <a:rPr sz="2400" spc="-10" dirty="0">
                <a:latin typeface="Arial"/>
                <a:cs typeface="Arial"/>
              </a:rPr>
              <a:t>in </a:t>
            </a:r>
            <a:r>
              <a:rPr sz="2400" dirty="0">
                <a:latin typeface="Arial"/>
                <a:cs typeface="Arial"/>
              </a:rPr>
              <a:t>two</a:t>
            </a:r>
            <a:r>
              <a:rPr sz="2400" spc="-10" dirty="0">
                <a:latin typeface="Arial"/>
                <a:cs typeface="Arial"/>
              </a:rPr>
              <a:t> </a:t>
            </a:r>
            <a:r>
              <a:rPr sz="2400" dirty="0">
                <a:latin typeface="Arial"/>
                <a:cs typeface="Arial"/>
              </a:rPr>
              <a:t>frames</a:t>
            </a:r>
          </a:p>
          <a:p>
            <a:pPr marL="104139">
              <a:lnSpc>
                <a:spcPct val="100000"/>
              </a:lnSpc>
              <a:spcBef>
                <a:spcPts val="605"/>
              </a:spcBef>
            </a:pPr>
            <a:r>
              <a:rPr sz="2400" dirty="0">
                <a:solidFill>
                  <a:srgbClr val="499CC2"/>
                </a:solidFill>
                <a:latin typeface="Arial"/>
                <a:cs typeface="Arial"/>
              </a:rPr>
              <a:t>› </a:t>
            </a:r>
            <a:r>
              <a:rPr sz="2400" spc="-5" dirty="0">
                <a:latin typeface="Arial"/>
                <a:cs typeface="Arial"/>
              </a:rPr>
              <a:t>EAPOL-Key</a:t>
            </a:r>
            <a:r>
              <a:rPr sz="2400" spc="155" dirty="0">
                <a:latin typeface="Arial"/>
                <a:cs typeface="Arial"/>
              </a:rPr>
              <a:t> </a:t>
            </a:r>
            <a:r>
              <a:rPr sz="2400" dirty="0">
                <a:latin typeface="Arial"/>
                <a:cs typeface="Arial"/>
              </a:rPr>
              <a:t>frames</a:t>
            </a:r>
          </a:p>
          <a:p>
            <a:pPr marL="104139">
              <a:lnSpc>
                <a:spcPct val="100000"/>
              </a:lnSpc>
              <a:spcBef>
                <a:spcPts val="600"/>
              </a:spcBef>
            </a:pPr>
            <a:r>
              <a:rPr sz="2400" dirty="0">
                <a:solidFill>
                  <a:srgbClr val="499CC2"/>
                </a:solidFill>
                <a:latin typeface="Arial"/>
                <a:cs typeface="Arial"/>
              </a:rPr>
              <a:t>› </a:t>
            </a:r>
            <a:r>
              <a:rPr sz="2400" spc="-5" dirty="0">
                <a:latin typeface="Arial"/>
                <a:cs typeface="Arial"/>
              </a:rPr>
              <a:t>WNM-Sleep</a:t>
            </a:r>
            <a:r>
              <a:rPr sz="2400" spc="175" dirty="0">
                <a:latin typeface="Arial"/>
                <a:cs typeface="Arial"/>
              </a:rPr>
              <a:t> </a:t>
            </a:r>
            <a:r>
              <a:rPr sz="2400" dirty="0">
                <a:latin typeface="Arial"/>
                <a:cs typeface="Arial"/>
              </a:rPr>
              <a:t>frames</a:t>
            </a:r>
          </a:p>
          <a:p>
            <a:pPr>
              <a:lnSpc>
                <a:spcPct val="100000"/>
              </a:lnSpc>
              <a:spcBef>
                <a:spcPts val="15"/>
              </a:spcBef>
            </a:pPr>
            <a:endParaRPr sz="2700" dirty="0">
              <a:latin typeface="Times New Roman"/>
              <a:cs typeface="Times New Roman"/>
            </a:endParaRPr>
          </a:p>
          <a:p>
            <a:pPr marL="104139">
              <a:lnSpc>
                <a:spcPct val="100000"/>
              </a:lnSpc>
            </a:pPr>
            <a:r>
              <a:rPr sz="2400" spc="-25" dirty="0">
                <a:latin typeface="Arial"/>
                <a:cs typeface="Arial"/>
              </a:rPr>
              <a:t>We </a:t>
            </a:r>
            <a:r>
              <a:rPr sz="2400" spc="-5" dirty="0">
                <a:latin typeface="Arial"/>
                <a:cs typeface="Arial"/>
              </a:rPr>
              <a:t>can mix </a:t>
            </a:r>
            <a:r>
              <a:rPr sz="2400" dirty="0">
                <a:latin typeface="Arial"/>
                <a:cs typeface="Arial"/>
              </a:rPr>
              <a:t>these</a:t>
            </a:r>
            <a:r>
              <a:rPr sz="2400" spc="-5" dirty="0">
                <a:latin typeface="Arial"/>
                <a:cs typeface="Arial"/>
              </a:rPr>
              <a:t> </a:t>
            </a:r>
            <a:r>
              <a:rPr sz="2400" dirty="0">
                <a:latin typeface="Arial"/>
                <a:cs typeface="Arial"/>
              </a:rPr>
              <a:t>frames</a:t>
            </a:r>
          </a:p>
          <a:p>
            <a:pPr marL="104139">
              <a:lnSpc>
                <a:spcPct val="100000"/>
              </a:lnSpc>
              <a:spcBef>
                <a:spcPts val="600"/>
              </a:spcBef>
            </a:pPr>
            <a:r>
              <a:rPr sz="2400" dirty="0">
                <a:solidFill>
                  <a:srgbClr val="499CC2"/>
                </a:solidFill>
                <a:latin typeface="Arial"/>
                <a:cs typeface="Arial"/>
              </a:rPr>
              <a:t>› </a:t>
            </a:r>
            <a:r>
              <a:rPr sz="2400" spc="-5" dirty="0">
                <a:latin typeface="Arial"/>
                <a:cs typeface="Arial"/>
              </a:rPr>
              <a:t>WNM-Sleep installs new</a:t>
            </a:r>
            <a:r>
              <a:rPr sz="2400" spc="-405" dirty="0">
                <a:latin typeface="Arial"/>
                <a:cs typeface="Arial"/>
              </a:rPr>
              <a:t> </a:t>
            </a:r>
            <a:r>
              <a:rPr sz="2400" dirty="0">
                <a:latin typeface="Arial"/>
                <a:cs typeface="Arial"/>
              </a:rPr>
              <a:t>key</a:t>
            </a:r>
          </a:p>
          <a:p>
            <a:pPr marL="104139">
              <a:lnSpc>
                <a:spcPct val="100000"/>
              </a:lnSpc>
              <a:spcBef>
                <a:spcPts val="600"/>
              </a:spcBef>
            </a:pPr>
            <a:r>
              <a:rPr sz="2400" dirty="0">
                <a:solidFill>
                  <a:srgbClr val="499CC2"/>
                </a:solidFill>
                <a:latin typeface="Arial"/>
                <a:cs typeface="Arial"/>
              </a:rPr>
              <a:t>› </a:t>
            </a:r>
            <a:r>
              <a:rPr sz="2400" spc="-5" dirty="0">
                <a:latin typeface="Arial"/>
                <a:cs typeface="Arial"/>
              </a:rPr>
              <a:t>Then EAPOL-Key reinstall old</a:t>
            </a:r>
            <a:r>
              <a:rPr sz="2400" spc="-395" dirty="0">
                <a:latin typeface="Arial"/>
                <a:cs typeface="Arial"/>
              </a:rPr>
              <a:t> </a:t>
            </a:r>
            <a:r>
              <a:rPr sz="2400" dirty="0" smtClean="0">
                <a:latin typeface="Arial"/>
                <a:cs typeface="Arial"/>
              </a:rPr>
              <a:t>key</a:t>
            </a:r>
            <a:endParaRPr lang="en-US" sz="2400" dirty="0" smtClean="0">
              <a:latin typeface="Arial"/>
              <a:cs typeface="Arial"/>
            </a:endParaRPr>
          </a:p>
          <a:p>
            <a:pPr marL="104139">
              <a:lnSpc>
                <a:spcPct val="100000"/>
              </a:lnSpc>
              <a:spcBef>
                <a:spcPts val="600"/>
              </a:spcBef>
            </a:pPr>
            <a:r>
              <a:rPr lang="en-US" sz="2400" dirty="0">
                <a:latin typeface="Arial"/>
                <a:cs typeface="Arial"/>
              </a:rPr>
              <a:t>	</a:t>
            </a:r>
            <a:r>
              <a:rPr sz="2400" dirty="0" smtClean="0">
                <a:latin typeface="Wingdings"/>
                <a:cs typeface="Wingdings"/>
              </a:rPr>
              <a:t></a:t>
            </a:r>
            <a:r>
              <a:rPr sz="2400" dirty="0" smtClean="0">
                <a:latin typeface="Times New Roman"/>
                <a:cs typeface="Times New Roman"/>
              </a:rPr>
              <a:t> </a:t>
            </a:r>
            <a:r>
              <a:rPr sz="2400" spc="-5" dirty="0">
                <a:latin typeface="Arial"/>
                <a:cs typeface="Arial"/>
              </a:rPr>
              <a:t>Can </a:t>
            </a:r>
            <a:r>
              <a:rPr sz="2400" b="1" dirty="0">
                <a:solidFill>
                  <a:srgbClr val="C34A60"/>
                </a:solidFill>
                <a:latin typeface="Arial"/>
                <a:cs typeface="Arial"/>
              </a:rPr>
              <a:t>reinstall the group</a:t>
            </a:r>
            <a:r>
              <a:rPr sz="2400" b="1" spc="-50" dirty="0">
                <a:solidFill>
                  <a:srgbClr val="C34A60"/>
                </a:solidFill>
                <a:latin typeface="Arial"/>
                <a:cs typeface="Arial"/>
              </a:rPr>
              <a:t> </a:t>
            </a:r>
            <a:r>
              <a:rPr sz="2400" b="1" spc="-5" dirty="0" smtClean="0">
                <a:solidFill>
                  <a:srgbClr val="C34A60"/>
                </a:solidFill>
                <a:latin typeface="Arial"/>
                <a:cs typeface="Arial"/>
              </a:rPr>
              <a:t>key</a:t>
            </a:r>
            <a:r>
              <a:rPr lang="en-US" sz="2400" b="1" spc="-5" dirty="0" smtClean="0">
                <a:solidFill>
                  <a:srgbClr val="C34A60"/>
                </a:solidFill>
                <a:latin typeface="Arial"/>
                <a:cs typeface="Arial"/>
              </a:rPr>
              <a:t>, </a:t>
            </a:r>
            <a:br>
              <a:rPr lang="en-US" sz="2400" b="1" spc="-5" dirty="0" smtClean="0">
                <a:solidFill>
                  <a:srgbClr val="C34A60"/>
                </a:solidFill>
                <a:latin typeface="Arial"/>
                <a:cs typeface="Arial"/>
              </a:rPr>
            </a:br>
            <a:r>
              <a:rPr lang="en-US" sz="2400" b="1" spc="-5" dirty="0" smtClean="0">
                <a:solidFill>
                  <a:srgbClr val="C34A60"/>
                </a:solidFill>
                <a:latin typeface="Arial"/>
                <a:cs typeface="Arial"/>
              </a:rPr>
              <a:t>	</a:t>
            </a:r>
            <a:r>
              <a:rPr lang="en-US" sz="2400" b="1" spc="-5" dirty="0" smtClean="0">
                <a:latin typeface="Arial"/>
                <a:cs typeface="Arial"/>
              </a:rPr>
              <a:t>so Can </a:t>
            </a:r>
            <a:r>
              <a:rPr lang="en-US" sz="2400" b="1" spc="-5" dirty="0" smtClean="0">
                <a:solidFill>
                  <a:srgbClr val="C34A60"/>
                </a:solidFill>
                <a:latin typeface="Arial"/>
                <a:cs typeface="Arial"/>
              </a:rPr>
              <a:t>replay the broadcast and multicast traffics</a:t>
            </a:r>
            <a:endParaRPr sz="2400" dirty="0">
              <a:latin typeface="Arial"/>
              <a:cs typeface="Arial"/>
            </a:endParaRPr>
          </a:p>
        </p:txBody>
      </p:sp>
    </p:spTree>
    <p:extLst>
      <p:ext uri="{BB962C8B-B14F-4D97-AF65-F5344CB8AC3E}">
        <p14:creationId xmlns:p14="http://schemas.microsoft.com/office/powerpoint/2010/main" val="20396560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3602354" cy="482600"/>
          </a:xfrm>
          <a:prstGeom prst="rect">
            <a:avLst/>
          </a:prstGeom>
        </p:spPr>
        <p:txBody>
          <a:bodyPr vert="horz" wrap="square" lIns="0" tIns="12700" rIns="0" bIns="0" rtlCol="0">
            <a:spAutoFit/>
          </a:bodyPr>
          <a:lstStyle/>
          <a:p>
            <a:pPr marL="12700">
              <a:lnSpc>
                <a:spcPct val="100000"/>
              </a:lnSpc>
              <a:spcBef>
                <a:spcPts val="100"/>
              </a:spcBef>
            </a:pPr>
            <a:r>
              <a:rPr sz="3000" dirty="0"/>
              <a:t>Details </a:t>
            </a:r>
            <a:r>
              <a:rPr sz="3000" spc="-5" dirty="0"/>
              <a:t>are</a:t>
            </a:r>
            <a:r>
              <a:rPr sz="3000" spc="-60" dirty="0"/>
              <a:t> </a:t>
            </a:r>
            <a:r>
              <a:rPr sz="3000" spc="-5" dirty="0"/>
              <a:t>non-trivial</a:t>
            </a:r>
            <a:endParaRPr sz="3000"/>
          </a:p>
        </p:txBody>
      </p:sp>
      <p:sp>
        <p:nvSpPr>
          <p:cNvPr id="3" name="object 3"/>
          <p:cNvSpPr/>
          <p:nvPr/>
        </p:nvSpPr>
        <p:spPr>
          <a:xfrm>
            <a:off x="185011" y="1330531"/>
            <a:ext cx="2624114" cy="32765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645754" y="1319893"/>
            <a:ext cx="2030913" cy="322619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89331" y="788923"/>
            <a:ext cx="5434965" cy="360680"/>
          </a:xfrm>
          <a:prstGeom prst="rect">
            <a:avLst/>
          </a:prstGeom>
        </p:spPr>
        <p:txBody>
          <a:bodyPr vert="horz" wrap="square" lIns="0" tIns="12065" rIns="0" bIns="0" rtlCol="0">
            <a:spAutoFit/>
          </a:bodyPr>
          <a:lstStyle/>
          <a:p>
            <a:pPr marL="12700">
              <a:lnSpc>
                <a:spcPct val="100000"/>
              </a:lnSpc>
              <a:spcBef>
                <a:spcPts val="95"/>
              </a:spcBef>
              <a:tabLst>
                <a:tab pos="3202305" algn="l"/>
              </a:tabLst>
            </a:pPr>
            <a:r>
              <a:rPr sz="2200" spc="-5" dirty="0">
                <a:latin typeface="Arial"/>
                <a:cs typeface="Arial"/>
              </a:rPr>
              <a:t>WNM &amp;</a:t>
            </a:r>
            <a:r>
              <a:rPr sz="2200" spc="10" dirty="0">
                <a:latin typeface="Arial"/>
                <a:cs typeface="Arial"/>
              </a:rPr>
              <a:t> </a:t>
            </a:r>
            <a:r>
              <a:rPr sz="2200" spc="-5" dirty="0">
                <a:latin typeface="Arial"/>
                <a:cs typeface="Arial"/>
              </a:rPr>
              <a:t>Group</a:t>
            </a:r>
            <a:r>
              <a:rPr sz="2200" spc="30" dirty="0">
                <a:latin typeface="Arial"/>
                <a:cs typeface="Arial"/>
              </a:rPr>
              <a:t> </a:t>
            </a:r>
            <a:r>
              <a:rPr sz="2200" spc="-5" dirty="0">
                <a:latin typeface="Arial"/>
                <a:cs typeface="Arial"/>
              </a:rPr>
              <a:t>HS	group </a:t>
            </a:r>
            <a:r>
              <a:rPr sz="2200" spc="-10" dirty="0">
                <a:latin typeface="Arial"/>
                <a:cs typeface="Arial"/>
              </a:rPr>
              <a:t>HS </a:t>
            </a:r>
            <a:r>
              <a:rPr sz="2200" spc="-5" dirty="0">
                <a:latin typeface="Arial"/>
                <a:cs typeface="Arial"/>
              </a:rPr>
              <a:t>&amp;</a:t>
            </a:r>
            <a:r>
              <a:rPr sz="2200" spc="-35" dirty="0">
                <a:latin typeface="Arial"/>
                <a:cs typeface="Arial"/>
              </a:rPr>
              <a:t> </a:t>
            </a:r>
            <a:r>
              <a:rPr sz="2200" spc="-5" dirty="0">
                <a:latin typeface="Arial"/>
                <a:cs typeface="Arial"/>
              </a:rPr>
              <a:t>WNM</a:t>
            </a:r>
            <a:endParaRPr sz="2200">
              <a:latin typeface="Arial"/>
              <a:cs typeface="Arial"/>
            </a:endParaRPr>
          </a:p>
        </p:txBody>
      </p:sp>
      <p:sp>
        <p:nvSpPr>
          <p:cNvPr id="6" name="object 6"/>
          <p:cNvSpPr/>
          <p:nvPr/>
        </p:nvSpPr>
        <p:spPr>
          <a:xfrm>
            <a:off x="6551976" y="1289212"/>
            <a:ext cx="1992401" cy="325763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463029" y="782828"/>
            <a:ext cx="2275840"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Arial"/>
                <a:cs typeface="Arial"/>
              </a:rPr>
              <a:t>4-way HS &amp;</a:t>
            </a:r>
            <a:r>
              <a:rPr sz="2200" spc="-60" dirty="0">
                <a:latin typeface="Arial"/>
                <a:cs typeface="Arial"/>
              </a:rPr>
              <a:t> </a:t>
            </a:r>
            <a:r>
              <a:rPr sz="2200" spc="-5" dirty="0">
                <a:latin typeface="Arial"/>
                <a:cs typeface="Arial"/>
              </a:rPr>
              <a:t>WNM</a:t>
            </a:r>
            <a:endParaRPr sz="22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57</a:t>
            </a:fld>
            <a:endParaRPr spc="-5"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58</a:t>
            </a:fld>
            <a:endParaRPr spc="-5" dirty="0"/>
          </a:p>
        </p:txBody>
      </p:sp>
      <p:sp>
        <p:nvSpPr>
          <p:cNvPr id="2" name="object 2"/>
          <p:cNvSpPr txBox="1">
            <a:spLocks noGrp="1"/>
          </p:cNvSpPr>
          <p:nvPr>
            <p:ph type="title"/>
          </p:nvPr>
        </p:nvSpPr>
        <p:spPr>
          <a:xfrm>
            <a:off x="1725548" y="1521917"/>
            <a:ext cx="5282565" cy="1734185"/>
          </a:xfrm>
          <a:prstGeom prst="rect">
            <a:avLst/>
          </a:prstGeom>
        </p:spPr>
        <p:txBody>
          <a:bodyPr vert="horz" wrap="square" lIns="0" tIns="13335" rIns="0" bIns="0" rtlCol="0">
            <a:spAutoFit/>
          </a:bodyPr>
          <a:lstStyle/>
          <a:p>
            <a:pPr marL="12700" marR="5080">
              <a:lnSpc>
                <a:spcPct val="100000"/>
              </a:lnSpc>
              <a:spcBef>
                <a:spcPts val="105"/>
              </a:spcBef>
            </a:pPr>
            <a:r>
              <a:rPr sz="5600" b="1" dirty="0">
                <a:latin typeface="Arial"/>
                <a:cs typeface="Arial"/>
              </a:rPr>
              <a:t>Implemen</a:t>
            </a:r>
            <a:r>
              <a:rPr sz="5600" b="1" spc="-20" dirty="0">
                <a:latin typeface="Arial"/>
                <a:cs typeface="Arial"/>
              </a:rPr>
              <a:t>t</a:t>
            </a:r>
            <a:r>
              <a:rPr sz="5600" b="1" dirty="0">
                <a:latin typeface="Arial"/>
                <a:cs typeface="Arial"/>
              </a:rPr>
              <a:t>ati</a:t>
            </a:r>
            <a:r>
              <a:rPr sz="5600" b="1" spc="-25" dirty="0">
                <a:latin typeface="Arial"/>
                <a:cs typeface="Arial"/>
              </a:rPr>
              <a:t>o</a:t>
            </a:r>
            <a:r>
              <a:rPr sz="5600" b="1" dirty="0">
                <a:latin typeface="Arial"/>
                <a:cs typeface="Arial"/>
              </a:rPr>
              <a:t>n  Specific</a:t>
            </a:r>
            <a:r>
              <a:rPr sz="5600" b="1" spc="-65" dirty="0">
                <a:latin typeface="Arial"/>
                <a:cs typeface="Arial"/>
              </a:rPr>
              <a:t> </a:t>
            </a:r>
            <a:r>
              <a:rPr sz="5600" b="1" dirty="0">
                <a:latin typeface="Arial"/>
                <a:cs typeface="Arial"/>
              </a:rPr>
              <a:t>Flaws</a:t>
            </a:r>
            <a:endParaRPr sz="5600">
              <a:latin typeface="Arial"/>
              <a:cs typeface="Aria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4635500" cy="482600"/>
          </a:xfrm>
          <a:prstGeom prst="rect">
            <a:avLst/>
          </a:prstGeom>
        </p:spPr>
        <p:txBody>
          <a:bodyPr vert="horz" wrap="square" lIns="0" tIns="12700" rIns="0" bIns="0" rtlCol="0">
            <a:spAutoFit/>
          </a:bodyPr>
          <a:lstStyle/>
          <a:p>
            <a:pPr marL="12700">
              <a:lnSpc>
                <a:spcPct val="100000"/>
              </a:lnSpc>
              <a:spcBef>
                <a:spcPts val="100"/>
              </a:spcBef>
            </a:pPr>
            <a:r>
              <a:rPr sz="3000" spc="-5" dirty="0"/>
              <a:t>Can we replay Message</a:t>
            </a:r>
            <a:r>
              <a:rPr sz="3000" spc="-50" dirty="0"/>
              <a:t> </a:t>
            </a:r>
            <a:r>
              <a:rPr sz="3000" spc="-5" dirty="0"/>
              <a:t>4?</a:t>
            </a:r>
            <a:endParaRPr sz="3000" dirty="0"/>
          </a:p>
        </p:txBody>
      </p:sp>
      <p:sp>
        <p:nvSpPr>
          <p:cNvPr id="3" name="object 3"/>
          <p:cNvSpPr txBox="1"/>
          <p:nvPr/>
        </p:nvSpPr>
        <p:spPr>
          <a:xfrm>
            <a:off x="330809" y="743077"/>
            <a:ext cx="7544434" cy="1059815"/>
          </a:xfrm>
          <a:prstGeom prst="rect">
            <a:avLst/>
          </a:prstGeom>
        </p:spPr>
        <p:txBody>
          <a:bodyPr vert="horz" wrap="square" lIns="0" tIns="163830" rIns="0" bIns="0" rtlCol="0">
            <a:spAutoFit/>
          </a:bodyPr>
          <a:lstStyle/>
          <a:p>
            <a:pPr marL="12700">
              <a:lnSpc>
                <a:spcPct val="100000"/>
              </a:lnSpc>
              <a:spcBef>
                <a:spcPts val="1290"/>
              </a:spcBef>
            </a:pPr>
            <a:r>
              <a:rPr sz="2400" dirty="0">
                <a:solidFill>
                  <a:srgbClr val="499CC2"/>
                </a:solidFill>
                <a:latin typeface="Arial"/>
                <a:cs typeface="Arial"/>
              </a:rPr>
              <a:t>› </a:t>
            </a:r>
            <a:r>
              <a:rPr sz="2400" spc="-60" dirty="0">
                <a:latin typeface="Arial"/>
                <a:cs typeface="Arial"/>
              </a:rPr>
              <a:t>Yes, </a:t>
            </a:r>
            <a:r>
              <a:rPr sz="2400" dirty="0">
                <a:latin typeface="Arial"/>
                <a:cs typeface="Arial"/>
              </a:rPr>
              <a:t>certain </a:t>
            </a:r>
            <a:r>
              <a:rPr sz="2400" spc="-40" dirty="0">
                <a:latin typeface="Arial"/>
                <a:cs typeface="Arial"/>
              </a:rPr>
              <a:t>MediaTek </a:t>
            </a:r>
            <a:r>
              <a:rPr sz="2400" spc="-5" dirty="0">
                <a:latin typeface="Arial"/>
                <a:cs typeface="Arial"/>
              </a:rPr>
              <a:t>Drivers accept replayed</a:t>
            </a:r>
            <a:r>
              <a:rPr sz="2400" spc="-335" dirty="0">
                <a:latin typeface="Arial"/>
                <a:cs typeface="Arial"/>
              </a:rPr>
              <a:t> </a:t>
            </a:r>
            <a:r>
              <a:rPr sz="2400" spc="-10" dirty="0">
                <a:latin typeface="Arial"/>
                <a:cs typeface="Arial"/>
              </a:rPr>
              <a:t>Msg4’s</a:t>
            </a:r>
            <a:endParaRPr sz="2400" dirty="0">
              <a:latin typeface="Arial"/>
              <a:cs typeface="Arial"/>
            </a:endParaRPr>
          </a:p>
          <a:p>
            <a:pPr marL="12700">
              <a:lnSpc>
                <a:spcPct val="100000"/>
              </a:lnSpc>
              <a:spcBef>
                <a:spcPts val="1190"/>
              </a:spcBef>
            </a:pPr>
            <a:r>
              <a:rPr sz="2400" dirty="0">
                <a:solidFill>
                  <a:srgbClr val="499CC2"/>
                </a:solidFill>
                <a:latin typeface="Arial"/>
                <a:cs typeface="Arial"/>
              </a:rPr>
              <a:t>› </a:t>
            </a:r>
            <a:r>
              <a:rPr sz="2400" spc="-5" dirty="0">
                <a:latin typeface="Arial"/>
                <a:cs typeface="Arial"/>
              </a:rPr>
              <a:t>Used in 100+ devices </a:t>
            </a:r>
            <a:r>
              <a:rPr sz="2400" dirty="0">
                <a:latin typeface="Wingdings"/>
                <a:cs typeface="Wingdings"/>
              </a:rPr>
              <a:t></a:t>
            </a:r>
            <a:r>
              <a:rPr sz="2400" dirty="0">
                <a:latin typeface="Times New Roman"/>
                <a:cs typeface="Times New Roman"/>
              </a:rPr>
              <a:t> </a:t>
            </a:r>
            <a:r>
              <a:rPr sz="2400" b="1" spc="-5" dirty="0">
                <a:solidFill>
                  <a:srgbClr val="C34A60"/>
                </a:solidFill>
                <a:latin typeface="Arial"/>
                <a:cs typeface="Arial"/>
              </a:rPr>
              <a:t>many </a:t>
            </a:r>
            <a:r>
              <a:rPr sz="2400" b="1" dirty="0">
                <a:solidFill>
                  <a:srgbClr val="C34A60"/>
                </a:solidFill>
                <a:latin typeface="Arial"/>
                <a:cs typeface="Arial"/>
              </a:rPr>
              <a:t>vulnerable</a:t>
            </a:r>
            <a:r>
              <a:rPr sz="2400" b="1" spc="-325" dirty="0">
                <a:solidFill>
                  <a:srgbClr val="C34A60"/>
                </a:solidFill>
                <a:latin typeface="Arial"/>
                <a:cs typeface="Arial"/>
              </a:rPr>
              <a:t> </a:t>
            </a:r>
            <a:r>
              <a:rPr sz="2400" b="1" spc="-5" dirty="0">
                <a:solidFill>
                  <a:srgbClr val="C34A60"/>
                </a:solidFill>
                <a:latin typeface="Arial"/>
                <a:cs typeface="Arial"/>
              </a:rPr>
              <a:t>products</a:t>
            </a:r>
            <a:endParaRPr sz="2400" dirty="0">
              <a:latin typeface="Arial"/>
              <a:cs typeface="Arial"/>
            </a:endParaRPr>
          </a:p>
        </p:txBody>
      </p:sp>
      <p:sp>
        <p:nvSpPr>
          <p:cNvPr id="4" name="object 4"/>
          <p:cNvSpPr/>
          <p:nvPr/>
        </p:nvSpPr>
        <p:spPr>
          <a:xfrm>
            <a:off x="789431" y="2229611"/>
            <a:ext cx="3843528" cy="180746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311402" y="4274311"/>
            <a:ext cx="280225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252525"/>
                </a:solidFill>
                <a:latin typeface="Arial"/>
                <a:cs typeface="Arial"/>
              </a:rPr>
              <a:t>ASUS</a:t>
            </a:r>
            <a:r>
              <a:rPr sz="2800" spc="-60" dirty="0">
                <a:solidFill>
                  <a:srgbClr val="252525"/>
                </a:solidFill>
                <a:latin typeface="Arial"/>
                <a:cs typeface="Arial"/>
              </a:rPr>
              <a:t> </a:t>
            </a:r>
            <a:r>
              <a:rPr sz="2800" spc="-30" dirty="0">
                <a:solidFill>
                  <a:srgbClr val="252525"/>
                </a:solidFill>
                <a:latin typeface="Arial"/>
                <a:cs typeface="Arial"/>
              </a:rPr>
              <a:t>RT-AC51U</a:t>
            </a:r>
            <a:endParaRPr sz="2800">
              <a:latin typeface="Arial"/>
              <a:cs typeface="Arial"/>
            </a:endParaRPr>
          </a:p>
        </p:txBody>
      </p:sp>
      <p:sp>
        <p:nvSpPr>
          <p:cNvPr id="6" name="object 6"/>
          <p:cNvSpPr/>
          <p:nvPr/>
        </p:nvSpPr>
        <p:spPr>
          <a:xfrm>
            <a:off x="6118859" y="2229611"/>
            <a:ext cx="1320885" cy="195072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510276" y="4274311"/>
            <a:ext cx="267462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252525"/>
                </a:solidFill>
                <a:latin typeface="Arial"/>
                <a:cs typeface="Arial"/>
              </a:rPr>
              <a:t>TP-Link</a:t>
            </a:r>
            <a:r>
              <a:rPr sz="2800" spc="-35" dirty="0">
                <a:solidFill>
                  <a:srgbClr val="252525"/>
                </a:solidFill>
                <a:latin typeface="Arial"/>
                <a:cs typeface="Arial"/>
              </a:rPr>
              <a:t> </a:t>
            </a:r>
            <a:r>
              <a:rPr sz="2800" spc="-5" dirty="0">
                <a:solidFill>
                  <a:srgbClr val="252525"/>
                </a:solidFill>
                <a:latin typeface="Arial"/>
                <a:cs typeface="Arial"/>
              </a:rPr>
              <a:t>RE370K</a:t>
            </a:r>
            <a:endParaRPr sz="2800">
              <a:latin typeface="Arial"/>
              <a:cs typeface="Arial"/>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59</a:t>
            </a:fld>
            <a:endParaRPr spc="-5" dirty="0"/>
          </a:p>
        </p:txBody>
      </p:sp>
    </p:spTree>
    <p:extLst>
      <p:ext uri="{BB962C8B-B14F-4D97-AF65-F5344CB8AC3E}">
        <p14:creationId xmlns:p14="http://schemas.microsoft.com/office/powerpoint/2010/main" val="6768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802.11</a:t>
            </a:r>
            <a:endParaRPr lang="en-US" sz="3000" dirty="0"/>
          </a:p>
        </p:txBody>
      </p:sp>
      <p:pic>
        <p:nvPicPr>
          <p:cNvPr id="5122" name="Picture 2" descr="C:\Users\N1363l\Desktop\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889053"/>
            <a:ext cx="5462588" cy="304489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N1363l\Desktop\down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72415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1000" y="1115020"/>
            <a:ext cx="8267969" cy="1200329"/>
          </a:xfrm>
          <a:prstGeom prst="rect">
            <a:avLst/>
          </a:prstGeom>
          <a:noFill/>
        </p:spPr>
        <p:txBody>
          <a:bodyPr wrap="none" rtlCol="0">
            <a:spAutoFit/>
          </a:bodyPr>
          <a:lstStyle/>
          <a:p>
            <a:pPr marL="285750" indent="-285750">
              <a:buFont typeface="Arial" pitchFamily="34" charset="0"/>
              <a:buChar char="•"/>
            </a:pPr>
            <a:r>
              <a:rPr lang="en-US" dirty="0" smtClean="0"/>
              <a:t>A set of technology standards for wireless network devices determined by the IEEE.</a:t>
            </a:r>
          </a:p>
          <a:p>
            <a:pPr marL="285750" indent="-285750">
              <a:buFont typeface="Arial" pitchFamily="34" charset="0"/>
              <a:buChar char="•"/>
            </a:pPr>
            <a:r>
              <a:rPr lang="en-US" dirty="0" smtClean="0"/>
              <a:t>Main motivations of various standards</a:t>
            </a:r>
            <a:br>
              <a:rPr lang="en-US" dirty="0" smtClean="0"/>
            </a:br>
            <a:r>
              <a:rPr lang="en-US" dirty="0" smtClean="0"/>
              <a:t>	1.Data rate</a:t>
            </a:r>
          </a:p>
          <a:p>
            <a:r>
              <a:rPr lang="en-US" dirty="0" smtClean="0"/>
              <a:t>	2.Range </a:t>
            </a:r>
            <a:endParaRPr lang="en-US" dirty="0"/>
          </a:p>
        </p:txBody>
      </p:sp>
    </p:spTree>
    <p:extLst>
      <p:ext uri="{BB962C8B-B14F-4D97-AF65-F5344CB8AC3E}">
        <p14:creationId xmlns:p14="http://schemas.microsoft.com/office/powerpoint/2010/main" val="1982393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60</a:t>
            </a:fld>
            <a:endParaRPr spc="-5" dirty="0"/>
          </a:p>
        </p:txBody>
      </p:sp>
      <p:sp>
        <p:nvSpPr>
          <p:cNvPr id="2" name="object 2"/>
          <p:cNvSpPr txBox="1">
            <a:spLocks noGrp="1"/>
          </p:cNvSpPr>
          <p:nvPr>
            <p:ph type="title"/>
          </p:nvPr>
        </p:nvSpPr>
        <p:spPr>
          <a:xfrm>
            <a:off x="239369" y="167132"/>
            <a:ext cx="6670040" cy="482600"/>
          </a:xfrm>
          <a:prstGeom prst="rect">
            <a:avLst/>
          </a:prstGeom>
        </p:spPr>
        <p:txBody>
          <a:bodyPr vert="horz" wrap="square" lIns="0" tIns="12700" rIns="0" bIns="0" rtlCol="0">
            <a:spAutoFit/>
          </a:bodyPr>
          <a:lstStyle/>
          <a:p>
            <a:pPr marL="12700">
              <a:lnSpc>
                <a:spcPct val="100000"/>
              </a:lnSpc>
              <a:spcBef>
                <a:spcPts val="100"/>
              </a:spcBef>
            </a:pPr>
            <a:r>
              <a:rPr sz="3000" spc="-5" dirty="0"/>
              <a:t>Are </a:t>
            </a:r>
            <a:r>
              <a:rPr sz="3000" dirty="0"/>
              <a:t>PTK </a:t>
            </a:r>
            <a:r>
              <a:rPr sz="3000" spc="-5" dirty="0"/>
              <a:t>rekeys implemented</a:t>
            </a:r>
            <a:r>
              <a:rPr sz="3000" spc="15" dirty="0"/>
              <a:t> </a:t>
            </a:r>
            <a:r>
              <a:rPr sz="3000" spc="-5" dirty="0"/>
              <a:t>properly?</a:t>
            </a:r>
            <a:endParaRPr sz="3000" dirty="0"/>
          </a:p>
        </p:txBody>
      </p:sp>
      <p:sp>
        <p:nvSpPr>
          <p:cNvPr id="3" name="object 3"/>
          <p:cNvSpPr txBox="1"/>
          <p:nvPr/>
        </p:nvSpPr>
        <p:spPr>
          <a:xfrm>
            <a:off x="239369" y="817753"/>
            <a:ext cx="8164830" cy="3562985"/>
          </a:xfrm>
          <a:prstGeom prst="rect">
            <a:avLst/>
          </a:prstGeom>
        </p:spPr>
        <p:txBody>
          <a:bodyPr vert="horz" wrap="square" lIns="0" tIns="88900" rIns="0" bIns="0" rtlCol="0">
            <a:spAutoFit/>
          </a:bodyPr>
          <a:lstStyle/>
          <a:p>
            <a:pPr marL="12700">
              <a:lnSpc>
                <a:spcPct val="100000"/>
              </a:lnSpc>
              <a:spcBef>
                <a:spcPts val="700"/>
              </a:spcBef>
            </a:pPr>
            <a:r>
              <a:rPr sz="2400" spc="-5" dirty="0">
                <a:latin typeface="Arial"/>
                <a:cs typeface="Arial"/>
              </a:rPr>
              <a:t>Rekey is a new 4-way</a:t>
            </a:r>
            <a:r>
              <a:rPr sz="2400" spc="35" dirty="0">
                <a:latin typeface="Arial"/>
                <a:cs typeface="Arial"/>
              </a:rPr>
              <a:t> </a:t>
            </a:r>
            <a:r>
              <a:rPr sz="2400" spc="-5" dirty="0">
                <a:latin typeface="Arial"/>
                <a:cs typeface="Arial"/>
              </a:rPr>
              <a:t>handshake</a:t>
            </a:r>
            <a:endParaRPr sz="2400" dirty="0">
              <a:latin typeface="Arial"/>
              <a:cs typeface="Arial"/>
            </a:endParaRPr>
          </a:p>
          <a:p>
            <a:pPr marL="104139">
              <a:lnSpc>
                <a:spcPct val="100000"/>
              </a:lnSpc>
              <a:spcBef>
                <a:spcPts val="605"/>
              </a:spcBef>
            </a:pPr>
            <a:r>
              <a:rPr sz="2400" dirty="0">
                <a:solidFill>
                  <a:srgbClr val="499CC2"/>
                </a:solidFill>
                <a:latin typeface="Arial"/>
                <a:cs typeface="Arial"/>
              </a:rPr>
              <a:t>› </a:t>
            </a:r>
            <a:r>
              <a:rPr sz="2400" spc="-5" dirty="0">
                <a:latin typeface="Arial"/>
                <a:cs typeface="Arial"/>
              </a:rPr>
              <a:t>Same messages exchanged as in initial 4-way</a:t>
            </a:r>
            <a:r>
              <a:rPr sz="2400" spc="-270" dirty="0">
                <a:latin typeface="Arial"/>
                <a:cs typeface="Arial"/>
              </a:rPr>
              <a:t> </a:t>
            </a:r>
            <a:r>
              <a:rPr sz="2400" spc="-5" dirty="0">
                <a:latin typeface="Arial"/>
                <a:cs typeface="Arial"/>
              </a:rPr>
              <a:t>handshake</a:t>
            </a:r>
            <a:endParaRPr sz="2400" dirty="0">
              <a:latin typeface="Arial"/>
              <a:cs typeface="Arial"/>
            </a:endParaRPr>
          </a:p>
          <a:p>
            <a:pPr marL="104139">
              <a:lnSpc>
                <a:spcPct val="100000"/>
              </a:lnSpc>
              <a:spcBef>
                <a:spcPts val="600"/>
              </a:spcBef>
            </a:pPr>
            <a:r>
              <a:rPr sz="2400" dirty="0">
                <a:solidFill>
                  <a:srgbClr val="499CC2"/>
                </a:solidFill>
                <a:latin typeface="Arial"/>
                <a:cs typeface="Arial"/>
              </a:rPr>
              <a:t>› </a:t>
            </a:r>
            <a:r>
              <a:rPr sz="2400" spc="-5" dirty="0">
                <a:latin typeface="Arial"/>
                <a:cs typeface="Arial"/>
              </a:rPr>
              <a:t>But new ANonce and SNonce is</a:t>
            </a:r>
            <a:r>
              <a:rPr sz="2400" spc="175" dirty="0">
                <a:latin typeface="Arial"/>
                <a:cs typeface="Arial"/>
              </a:rPr>
              <a:t> </a:t>
            </a:r>
            <a:r>
              <a:rPr sz="2400" spc="-5" dirty="0">
                <a:latin typeface="Arial"/>
                <a:cs typeface="Arial"/>
              </a:rPr>
              <a:t>used</a:t>
            </a:r>
            <a:endParaRPr sz="2400" dirty="0">
              <a:latin typeface="Arial"/>
              <a:cs typeface="Arial"/>
            </a:endParaRPr>
          </a:p>
          <a:p>
            <a:pPr>
              <a:lnSpc>
                <a:spcPct val="100000"/>
              </a:lnSpc>
            </a:pPr>
            <a:endParaRPr sz="3550" dirty="0">
              <a:latin typeface="Times New Roman"/>
              <a:cs typeface="Times New Roman"/>
            </a:endParaRPr>
          </a:p>
          <a:p>
            <a:pPr marL="12700">
              <a:lnSpc>
                <a:spcPct val="100000"/>
              </a:lnSpc>
            </a:pPr>
            <a:r>
              <a:rPr sz="2400" dirty="0">
                <a:latin typeface="Arial"/>
                <a:cs typeface="Arial"/>
              </a:rPr>
              <a:t>macOS:</a:t>
            </a:r>
          </a:p>
          <a:p>
            <a:pPr marL="105410">
              <a:lnSpc>
                <a:spcPct val="100000"/>
              </a:lnSpc>
              <a:spcBef>
                <a:spcPts val="600"/>
              </a:spcBef>
            </a:pPr>
            <a:r>
              <a:rPr sz="2400" dirty="0">
                <a:solidFill>
                  <a:srgbClr val="499CC2"/>
                </a:solidFill>
                <a:latin typeface="Arial"/>
                <a:cs typeface="Arial"/>
              </a:rPr>
              <a:t>› </a:t>
            </a:r>
            <a:r>
              <a:rPr sz="2400" spc="-5" dirty="0">
                <a:latin typeface="Arial"/>
                <a:cs typeface="Arial"/>
              </a:rPr>
              <a:t>Patched default KRACK</a:t>
            </a:r>
            <a:r>
              <a:rPr sz="2400" spc="-425" dirty="0">
                <a:latin typeface="Arial"/>
                <a:cs typeface="Arial"/>
              </a:rPr>
              <a:t> </a:t>
            </a:r>
            <a:r>
              <a:rPr sz="2400" dirty="0">
                <a:latin typeface="Arial"/>
                <a:cs typeface="Arial"/>
              </a:rPr>
              <a:t>attack</a:t>
            </a:r>
          </a:p>
          <a:p>
            <a:pPr marL="105410">
              <a:lnSpc>
                <a:spcPct val="100000"/>
              </a:lnSpc>
              <a:spcBef>
                <a:spcPts val="600"/>
              </a:spcBef>
            </a:pPr>
            <a:r>
              <a:rPr sz="2400" dirty="0">
                <a:solidFill>
                  <a:srgbClr val="499CC2"/>
                </a:solidFill>
                <a:latin typeface="Arial"/>
                <a:cs typeface="Arial"/>
              </a:rPr>
              <a:t>› </a:t>
            </a:r>
            <a:r>
              <a:rPr sz="2400" spc="-5" dirty="0">
                <a:latin typeface="Arial"/>
                <a:cs typeface="Arial"/>
              </a:rPr>
              <a:t>But </a:t>
            </a:r>
            <a:r>
              <a:rPr sz="2400" b="1" dirty="0">
                <a:solidFill>
                  <a:srgbClr val="C00000"/>
                </a:solidFill>
                <a:latin typeface="Arial"/>
                <a:cs typeface="Arial"/>
              </a:rPr>
              <a:t>reused the SNonce during </a:t>
            </a:r>
            <a:r>
              <a:rPr sz="2400" b="1" spc="-5" dirty="0">
                <a:solidFill>
                  <a:srgbClr val="C00000"/>
                </a:solidFill>
                <a:latin typeface="Arial"/>
                <a:cs typeface="Arial"/>
              </a:rPr>
              <a:t>a</a:t>
            </a:r>
            <a:r>
              <a:rPr sz="2400" b="1" spc="145" dirty="0">
                <a:solidFill>
                  <a:srgbClr val="C00000"/>
                </a:solidFill>
                <a:latin typeface="Arial"/>
                <a:cs typeface="Arial"/>
              </a:rPr>
              <a:t> </a:t>
            </a:r>
            <a:r>
              <a:rPr sz="2400" b="1" spc="-5" dirty="0">
                <a:solidFill>
                  <a:srgbClr val="C00000"/>
                </a:solidFill>
                <a:latin typeface="Arial"/>
                <a:cs typeface="Arial"/>
              </a:rPr>
              <a:t>rekey</a:t>
            </a:r>
            <a:endParaRPr sz="2400" dirty="0">
              <a:latin typeface="Arial"/>
              <a:cs typeface="Arial"/>
            </a:endParaRPr>
          </a:p>
          <a:p>
            <a:pPr marL="105410">
              <a:lnSpc>
                <a:spcPct val="100000"/>
              </a:lnSpc>
              <a:spcBef>
                <a:spcPts val="600"/>
              </a:spcBef>
            </a:pPr>
            <a:r>
              <a:rPr sz="2400" dirty="0">
                <a:solidFill>
                  <a:srgbClr val="499CC2"/>
                </a:solidFill>
                <a:latin typeface="Arial"/>
                <a:cs typeface="Arial"/>
              </a:rPr>
              <a:t>› </a:t>
            </a:r>
            <a:r>
              <a:rPr sz="2400" spc="-5" dirty="0">
                <a:latin typeface="Arial"/>
                <a:cs typeface="Arial"/>
              </a:rPr>
              <a:t>SNonce reuse patched in </a:t>
            </a:r>
            <a:r>
              <a:rPr sz="2400" dirty="0">
                <a:latin typeface="Arial"/>
                <a:cs typeface="Arial"/>
              </a:rPr>
              <a:t>macOS</a:t>
            </a:r>
            <a:r>
              <a:rPr sz="2400" spc="-409" dirty="0">
                <a:latin typeface="Arial"/>
                <a:cs typeface="Arial"/>
              </a:rPr>
              <a:t> </a:t>
            </a:r>
            <a:r>
              <a:rPr sz="2400" spc="-5" dirty="0">
                <a:latin typeface="Arial"/>
                <a:cs typeface="Arial"/>
              </a:rPr>
              <a:t>10.13.3</a:t>
            </a:r>
            <a:endParaRPr sz="2400" dirty="0">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anim calcmode="lin" valueType="num">
                                      <p:cBhvr>
                                        <p:cTn id="3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anim calcmode="lin" valueType="num">
                                      <p:cBhvr>
                                        <p:cTn id="3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5836285" cy="482600"/>
          </a:xfrm>
          <a:prstGeom prst="rect">
            <a:avLst/>
          </a:prstGeom>
        </p:spPr>
        <p:txBody>
          <a:bodyPr vert="horz" wrap="square" lIns="0" tIns="12700" rIns="0" bIns="0" rtlCol="0">
            <a:spAutoFit/>
          </a:bodyPr>
          <a:lstStyle/>
          <a:p>
            <a:pPr marL="12700">
              <a:lnSpc>
                <a:spcPct val="100000"/>
              </a:lnSpc>
              <a:spcBef>
                <a:spcPts val="100"/>
              </a:spcBef>
            </a:pPr>
            <a:r>
              <a:rPr sz="3000" dirty="0"/>
              <a:t>Exploiting </a:t>
            </a:r>
            <a:r>
              <a:rPr sz="3000" spc="-10" dirty="0"/>
              <a:t>macOS’s </a:t>
            </a:r>
            <a:r>
              <a:rPr sz="3000" dirty="0"/>
              <a:t>SNonce</a:t>
            </a:r>
            <a:r>
              <a:rPr sz="3000" spc="-105" dirty="0"/>
              <a:t> </a:t>
            </a:r>
            <a:r>
              <a:rPr sz="3000" spc="-5" dirty="0"/>
              <a:t>reuse</a:t>
            </a:r>
            <a:endParaRPr sz="3000"/>
          </a:p>
        </p:txBody>
      </p:sp>
      <p:sp>
        <p:nvSpPr>
          <p:cNvPr id="3" name="object 3"/>
          <p:cNvSpPr txBox="1"/>
          <p:nvPr/>
        </p:nvSpPr>
        <p:spPr>
          <a:xfrm>
            <a:off x="3481832" y="1616710"/>
            <a:ext cx="5384165" cy="2174875"/>
          </a:xfrm>
          <a:prstGeom prst="rect">
            <a:avLst/>
          </a:prstGeom>
        </p:spPr>
        <p:txBody>
          <a:bodyPr vert="horz" wrap="square" lIns="0" tIns="12700" rIns="0" bIns="0" rtlCol="0">
            <a:spAutoFit/>
          </a:bodyPr>
          <a:lstStyle/>
          <a:p>
            <a:pPr marR="420370" algn="ctr">
              <a:lnSpc>
                <a:spcPct val="100000"/>
              </a:lnSpc>
              <a:spcBef>
                <a:spcPts val="100"/>
              </a:spcBef>
            </a:pPr>
            <a:r>
              <a:rPr sz="2400" spc="-5" dirty="0">
                <a:latin typeface="Arial"/>
                <a:cs typeface="Arial"/>
              </a:rPr>
              <a:t>Adversary can replay old</a:t>
            </a:r>
            <a:r>
              <a:rPr sz="2400" spc="45" dirty="0">
                <a:latin typeface="Arial"/>
                <a:cs typeface="Arial"/>
              </a:rPr>
              <a:t> </a:t>
            </a:r>
            <a:r>
              <a:rPr sz="2400" spc="-5" dirty="0">
                <a:latin typeface="Arial"/>
                <a:cs typeface="Arial"/>
              </a:rPr>
              <a:t>handshake</a:t>
            </a:r>
            <a:endParaRPr sz="2400">
              <a:latin typeface="Arial"/>
              <a:cs typeface="Arial"/>
            </a:endParaRPr>
          </a:p>
          <a:p>
            <a:pPr marL="103505">
              <a:lnSpc>
                <a:spcPct val="100000"/>
              </a:lnSpc>
              <a:spcBef>
                <a:spcPts val="1800"/>
              </a:spcBef>
            </a:pPr>
            <a:r>
              <a:rPr sz="2400" dirty="0">
                <a:solidFill>
                  <a:srgbClr val="499CC2"/>
                </a:solidFill>
                <a:latin typeface="Arial"/>
                <a:cs typeface="Arial"/>
              </a:rPr>
              <a:t>› </a:t>
            </a:r>
            <a:r>
              <a:rPr sz="2400" spc="-5" dirty="0">
                <a:latin typeface="Arial"/>
                <a:cs typeface="Arial"/>
              </a:rPr>
              <a:t>Need </a:t>
            </a:r>
            <a:r>
              <a:rPr sz="2400" dirty="0">
                <a:latin typeface="Arial"/>
                <a:cs typeface="Arial"/>
              </a:rPr>
              <a:t>to </a:t>
            </a:r>
            <a:r>
              <a:rPr sz="2400" spc="-5" dirty="0">
                <a:latin typeface="Arial"/>
                <a:cs typeface="Arial"/>
              </a:rPr>
              <a:t>inject </a:t>
            </a:r>
            <a:r>
              <a:rPr sz="2400" b="1" spc="-5" dirty="0">
                <a:solidFill>
                  <a:srgbClr val="C34A60"/>
                </a:solidFill>
                <a:latin typeface="Arial"/>
                <a:cs typeface="Arial"/>
              </a:rPr>
              <a:t>encrypted message</a:t>
            </a:r>
            <a:r>
              <a:rPr sz="2400" b="1" spc="-380" dirty="0">
                <a:solidFill>
                  <a:srgbClr val="C34A60"/>
                </a:solidFill>
                <a:latin typeface="Arial"/>
                <a:cs typeface="Arial"/>
              </a:rPr>
              <a:t> </a:t>
            </a:r>
            <a:r>
              <a:rPr sz="2400" b="1" spc="-5" dirty="0">
                <a:solidFill>
                  <a:srgbClr val="C34A60"/>
                </a:solidFill>
                <a:latin typeface="Arial"/>
                <a:cs typeface="Arial"/>
              </a:rPr>
              <a:t>1</a:t>
            </a:r>
            <a:endParaRPr sz="2400">
              <a:latin typeface="Arial"/>
              <a:cs typeface="Arial"/>
            </a:endParaRPr>
          </a:p>
          <a:p>
            <a:pPr marL="103505">
              <a:lnSpc>
                <a:spcPct val="100000"/>
              </a:lnSpc>
              <a:spcBef>
                <a:spcPts val="1800"/>
              </a:spcBef>
            </a:pPr>
            <a:r>
              <a:rPr sz="2400" dirty="0">
                <a:solidFill>
                  <a:srgbClr val="499CC2"/>
                </a:solidFill>
                <a:latin typeface="Arial"/>
                <a:cs typeface="Arial"/>
              </a:rPr>
              <a:t>› </a:t>
            </a:r>
            <a:r>
              <a:rPr sz="2400" spc="-5" dirty="0">
                <a:latin typeface="Arial"/>
                <a:cs typeface="Arial"/>
              </a:rPr>
              <a:t>Feasible under specific</a:t>
            </a:r>
            <a:r>
              <a:rPr sz="2400" spc="-380" dirty="0">
                <a:latin typeface="Arial"/>
                <a:cs typeface="Arial"/>
              </a:rPr>
              <a:t> </a:t>
            </a:r>
            <a:r>
              <a:rPr sz="2400" spc="-5" dirty="0">
                <a:latin typeface="Arial"/>
                <a:cs typeface="Arial"/>
              </a:rPr>
              <a:t>conditions</a:t>
            </a:r>
            <a:endParaRPr sz="2400">
              <a:latin typeface="Arial"/>
              <a:cs typeface="Arial"/>
            </a:endParaRPr>
          </a:p>
          <a:p>
            <a:pPr marL="103505">
              <a:lnSpc>
                <a:spcPct val="100000"/>
              </a:lnSpc>
              <a:spcBef>
                <a:spcPts val="1805"/>
              </a:spcBef>
            </a:pPr>
            <a:r>
              <a:rPr sz="2400" dirty="0">
                <a:solidFill>
                  <a:srgbClr val="499CC2"/>
                </a:solidFill>
                <a:latin typeface="Arial"/>
                <a:cs typeface="Arial"/>
              </a:rPr>
              <a:t>› </a:t>
            </a:r>
            <a:r>
              <a:rPr sz="2400" spc="-5" dirty="0">
                <a:latin typeface="Arial"/>
                <a:cs typeface="Arial"/>
              </a:rPr>
              <a:t>Causes </a:t>
            </a:r>
            <a:r>
              <a:rPr sz="2400" b="1" spc="-5" dirty="0">
                <a:solidFill>
                  <a:srgbClr val="C34A60"/>
                </a:solidFill>
                <a:latin typeface="Arial"/>
                <a:cs typeface="Arial"/>
              </a:rPr>
              <a:t>key</a:t>
            </a:r>
            <a:r>
              <a:rPr sz="2400" b="1" spc="-420" dirty="0">
                <a:solidFill>
                  <a:srgbClr val="C34A60"/>
                </a:solidFill>
                <a:latin typeface="Arial"/>
                <a:cs typeface="Arial"/>
              </a:rPr>
              <a:t> </a:t>
            </a:r>
            <a:r>
              <a:rPr sz="2400" b="1" dirty="0">
                <a:solidFill>
                  <a:srgbClr val="C34A60"/>
                </a:solidFill>
                <a:latin typeface="Arial"/>
                <a:cs typeface="Arial"/>
              </a:rPr>
              <a:t>reinstallation</a:t>
            </a:r>
            <a:endParaRPr sz="2400">
              <a:latin typeface="Arial"/>
              <a:cs typeface="Arial"/>
            </a:endParaRPr>
          </a:p>
        </p:txBody>
      </p:sp>
      <p:sp>
        <p:nvSpPr>
          <p:cNvPr id="4" name="object 4"/>
          <p:cNvSpPr/>
          <p:nvPr/>
        </p:nvSpPr>
        <p:spPr>
          <a:xfrm>
            <a:off x="851958" y="1277532"/>
            <a:ext cx="2307437" cy="3119891"/>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61</a:t>
            </a:fld>
            <a:endParaRPr spc="-5"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5836285" cy="482600"/>
          </a:xfrm>
          <a:prstGeom prst="rect">
            <a:avLst/>
          </a:prstGeom>
        </p:spPr>
        <p:txBody>
          <a:bodyPr vert="horz" wrap="square" lIns="0" tIns="12700" rIns="0" bIns="0" rtlCol="0">
            <a:spAutoFit/>
          </a:bodyPr>
          <a:lstStyle/>
          <a:p>
            <a:pPr marL="12700">
              <a:lnSpc>
                <a:spcPct val="100000"/>
              </a:lnSpc>
              <a:spcBef>
                <a:spcPts val="100"/>
              </a:spcBef>
            </a:pPr>
            <a:r>
              <a:rPr lang="en-US" sz="3000" dirty="0" smtClean="0"/>
              <a:t>Other findings</a:t>
            </a:r>
            <a:endParaRPr sz="3000" dirty="0"/>
          </a:p>
        </p:txBody>
      </p:sp>
      <p:sp>
        <p:nvSpPr>
          <p:cNvPr id="3" name="object 3"/>
          <p:cNvSpPr txBox="1"/>
          <p:nvPr/>
        </p:nvSpPr>
        <p:spPr>
          <a:xfrm>
            <a:off x="381000" y="971550"/>
            <a:ext cx="8610600" cy="2382704"/>
          </a:xfrm>
          <a:prstGeom prst="rect">
            <a:avLst/>
          </a:prstGeom>
        </p:spPr>
        <p:txBody>
          <a:bodyPr vert="horz" wrap="square" lIns="0" tIns="12700" rIns="0" bIns="0" rtlCol="0">
            <a:spAutoFit/>
          </a:bodyPr>
          <a:lstStyle/>
          <a:p>
            <a:pPr marL="103505">
              <a:lnSpc>
                <a:spcPct val="100000"/>
              </a:lnSpc>
              <a:spcBef>
                <a:spcPts val="1800"/>
              </a:spcBef>
            </a:pPr>
            <a:r>
              <a:rPr sz="2400" dirty="0" smtClean="0">
                <a:solidFill>
                  <a:srgbClr val="499CC2"/>
                </a:solidFill>
                <a:latin typeface="Arial"/>
                <a:cs typeface="Arial"/>
              </a:rPr>
              <a:t>› </a:t>
            </a:r>
            <a:r>
              <a:rPr lang="en-US" sz="2000" dirty="0" smtClean="0">
                <a:latin typeface="Arial"/>
                <a:cs typeface="Arial"/>
              </a:rPr>
              <a:t>Vulnerability of </a:t>
            </a:r>
            <a:r>
              <a:rPr lang="en-US" sz="2000" spc="-5" dirty="0" smtClean="0">
                <a:latin typeface="Arial"/>
                <a:cs typeface="Arial"/>
              </a:rPr>
              <a:t>First Initial Link </a:t>
            </a:r>
            <a:r>
              <a:rPr lang="en-US" sz="2000" spc="-5" dirty="0" smtClean="0">
                <a:latin typeface="Arial"/>
                <a:cs typeface="Arial"/>
              </a:rPr>
              <a:t>Setup (</a:t>
            </a:r>
            <a:r>
              <a:rPr lang="en-US" sz="2000" spc="-5" dirty="0" smtClean="0">
                <a:solidFill>
                  <a:srgbClr val="C00000"/>
                </a:solidFill>
                <a:latin typeface="Arial"/>
                <a:cs typeface="Arial"/>
              </a:rPr>
              <a:t>F</a:t>
            </a:r>
            <a:r>
              <a:rPr lang="en-US" sz="2000" spc="-5" dirty="0" smtClean="0">
                <a:solidFill>
                  <a:srgbClr val="C00000"/>
                </a:solidFill>
                <a:latin typeface="Arial"/>
                <a:cs typeface="Arial"/>
              </a:rPr>
              <a:t>ILS</a:t>
            </a:r>
            <a:r>
              <a:rPr lang="en-US" sz="2000" spc="-5" dirty="0" smtClean="0">
                <a:latin typeface="Arial"/>
                <a:cs typeface="Arial"/>
              </a:rPr>
              <a:t>) and Tunneled direct-link setup </a:t>
            </a:r>
            <a:r>
              <a:rPr lang="en-US" sz="2000" spc="-5" dirty="0" err="1" smtClean="0">
                <a:latin typeface="Arial"/>
                <a:cs typeface="Arial"/>
              </a:rPr>
              <a:t>P</a:t>
            </a:r>
            <a:r>
              <a:rPr lang="en-US" sz="2000" spc="-5" dirty="0" err="1" smtClean="0">
                <a:latin typeface="Arial"/>
                <a:cs typeface="Arial"/>
              </a:rPr>
              <a:t>eerKey</a:t>
            </a:r>
            <a:r>
              <a:rPr lang="en-US" sz="2000" spc="-5" dirty="0" smtClean="0">
                <a:latin typeface="Arial"/>
                <a:cs typeface="Arial"/>
              </a:rPr>
              <a:t> (</a:t>
            </a:r>
            <a:r>
              <a:rPr lang="en-US" sz="2000" spc="-5" dirty="0" smtClean="0">
                <a:solidFill>
                  <a:srgbClr val="C00000"/>
                </a:solidFill>
                <a:latin typeface="Arial"/>
                <a:cs typeface="Arial"/>
              </a:rPr>
              <a:t>TPK</a:t>
            </a:r>
            <a:r>
              <a:rPr lang="en-US" sz="2000" spc="-5" dirty="0" smtClean="0">
                <a:latin typeface="Arial"/>
                <a:cs typeface="Arial"/>
              </a:rPr>
              <a:t>) handshakes to key reinstallation. </a:t>
            </a:r>
            <a:endParaRPr sz="2000" dirty="0">
              <a:latin typeface="Arial"/>
              <a:cs typeface="Arial"/>
            </a:endParaRPr>
          </a:p>
          <a:p>
            <a:pPr marL="103505">
              <a:lnSpc>
                <a:spcPct val="100000"/>
              </a:lnSpc>
              <a:spcBef>
                <a:spcPts val="1800"/>
              </a:spcBef>
            </a:pPr>
            <a:r>
              <a:rPr sz="2000" dirty="0">
                <a:solidFill>
                  <a:srgbClr val="499CC2"/>
                </a:solidFill>
                <a:latin typeface="Arial"/>
                <a:cs typeface="Arial"/>
              </a:rPr>
              <a:t>› </a:t>
            </a:r>
            <a:r>
              <a:rPr lang="en-US" sz="2000" spc="-5" dirty="0" smtClean="0">
                <a:latin typeface="Arial"/>
                <a:cs typeface="Arial"/>
              </a:rPr>
              <a:t>Mac-serviced Data Unit (</a:t>
            </a:r>
            <a:r>
              <a:rPr lang="en-US" sz="2000" spc="-5" dirty="0" smtClean="0">
                <a:solidFill>
                  <a:srgbClr val="C00000"/>
                </a:solidFill>
                <a:latin typeface="Arial"/>
                <a:cs typeface="Arial"/>
              </a:rPr>
              <a:t>MSDU</a:t>
            </a:r>
            <a:r>
              <a:rPr lang="en-US" sz="2000" spc="-5" dirty="0" smtClean="0">
                <a:latin typeface="Arial"/>
                <a:cs typeface="Arial"/>
              </a:rPr>
              <a:t>) frames can be abused to </a:t>
            </a:r>
            <a:r>
              <a:rPr lang="en-US" sz="2000" spc="-5" dirty="0" smtClean="0">
                <a:solidFill>
                  <a:srgbClr val="C00000"/>
                </a:solidFill>
                <a:latin typeface="Arial"/>
                <a:cs typeface="Arial"/>
              </a:rPr>
              <a:t>spoof</a:t>
            </a:r>
            <a:r>
              <a:rPr lang="en-US" sz="2000" spc="-5" dirty="0" smtClean="0">
                <a:latin typeface="Arial"/>
                <a:cs typeface="Arial"/>
              </a:rPr>
              <a:t> the sender and destination frames.</a:t>
            </a:r>
            <a:endParaRPr sz="2000" dirty="0">
              <a:latin typeface="Arial"/>
              <a:cs typeface="Arial"/>
            </a:endParaRPr>
          </a:p>
          <a:p>
            <a:pPr marL="103505">
              <a:lnSpc>
                <a:spcPct val="100000"/>
              </a:lnSpc>
              <a:spcBef>
                <a:spcPts val="1805"/>
              </a:spcBef>
            </a:pPr>
            <a:r>
              <a:rPr sz="2000" dirty="0">
                <a:solidFill>
                  <a:srgbClr val="499CC2"/>
                </a:solidFill>
                <a:latin typeface="Arial"/>
                <a:cs typeface="Arial"/>
              </a:rPr>
              <a:t>› </a:t>
            </a:r>
            <a:r>
              <a:rPr lang="en-US" sz="2000" dirty="0" smtClean="0">
                <a:latin typeface="Arial"/>
                <a:cs typeface="Arial"/>
              </a:rPr>
              <a:t>use of Quality of Service (</a:t>
            </a:r>
            <a:r>
              <a:rPr lang="en-US" sz="2000" dirty="0" err="1" smtClean="0">
                <a:solidFill>
                  <a:srgbClr val="C00000"/>
                </a:solidFill>
                <a:latin typeface="Arial"/>
                <a:cs typeface="Arial"/>
              </a:rPr>
              <a:t>QoS</a:t>
            </a:r>
            <a:r>
              <a:rPr lang="en-US" sz="2000" dirty="0" smtClean="0">
                <a:latin typeface="Arial"/>
                <a:cs typeface="Arial"/>
              </a:rPr>
              <a:t>) by </a:t>
            </a:r>
            <a:r>
              <a:rPr lang="en-US" sz="2000" spc="-5" dirty="0" smtClean="0">
                <a:latin typeface="Arial"/>
                <a:cs typeface="Arial"/>
              </a:rPr>
              <a:t>802.11 can be abused to get improved </a:t>
            </a:r>
            <a:r>
              <a:rPr lang="en-US" sz="2000" spc="-5" dirty="0" err="1" smtClean="0">
                <a:solidFill>
                  <a:srgbClr val="C00000"/>
                </a:solidFill>
                <a:latin typeface="Arial"/>
                <a:cs typeface="Arial"/>
              </a:rPr>
              <a:t>MitM</a:t>
            </a:r>
            <a:r>
              <a:rPr lang="en-US" sz="2000" spc="-5" dirty="0" smtClean="0">
                <a:solidFill>
                  <a:srgbClr val="C00000"/>
                </a:solidFill>
                <a:latin typeface="Arial"/>
                <a:cs typeface="Arial"/>
              </a:rPr>
              <a:t> </a:t>
            </a:r>
            <a:r>
              <a:rPr lang="en-US" sz="2000" spc="-5" dirty="0" smtClean="0">
                <a:latin typeface="Arial"/>
                <a:cs typeface="Arial"/>
              </a:rPr>
              <a:t>and </a:t>
            </a:r>
            <a:r>
              <a:rPr lang="en-US" sz="2000" spc="-5" dirty="0" smtClean="0">
                <a:solidFill>
                  <a:srgbClr val="C00000"/>
                </a:solidFill>
                <a:latin typeface="Arial"/>
                <a:cs typeface="Arial"/>
              </a:rPr>
              <a:t>Delaying</a:t>
            </a:r>
            <a:r>
              <a:rPr lang="en-US" sz="2000" spc="-5" dirty="0" smtClean="0">
                <a:latin typeface="Arial"/>
                <a:cs typeface="Arial"/>
              </a:rPr>
              <a:t> </a:t>
            </a:r>
            <a:r>
              <a:rPr lang="en-US" sz="2000" spc="-5" dirty="0" smtClean="0">
                <a:solidFill>
                  <a:srgbClr val="C00000"/>
                </a:solidFill>
                <a:latin typeface="Arial"/>
                <a:cs typeface="Arial"/>
              </a:rPr>
              <a:t>Reinstalls.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62</a:t>
            </a:fld>
            <a:endParaRPr spc="-5" dirty="0"/>
          </a:p>
        </p:txBody>
      </p:sp>
    </p:spTree>
    <p:extLst>
      <p:ext uri="{BB962C8B-B14F-4D97-AF65-F5344CB8AC3E}">
        <p14:creationId xmlns:p14="http://schemas.microsoft.com/office/powerpoint/2010/main" val="34949202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369" y="167132"/>
            <a:ext cx="1911350" cy="482600"/>
          </a:xfrm>
          <a:prstGeom prst="rect">
            <a:avLst/>
          </a:prstGeom>
        </p:spPr>
        <p:txBody>
          <a:bodyPr vert="horz" wrap="square" lIns="0" tIns="12700" rIns="0" bIns="0" rtlCol="0">
            <a:spAutoFit/>
          </a:bodyPr>
          <a:lstStyle/>
          <a:p>
            <a:pPr marL="12700">
              <a:lnSpc>
                <a:spcPct val="100000"/>
              </a:lnSpc>
              <a:spcBef>
                <a:spcPts val="100"/>
              </a:spcBef>
            </a:pPr>
            <a:r>
              <a:rPr sz="3000" spc="-5" dirty="0"/>
              <a:t>Conc</a:t>
            </a:r>
            <a:r>
              <a:rPr sz="3000" dirty="0"/>
              <a:t>l</a:t>
            </a:r>
            <a:r>
              <a:rPr sz="3000" spc="-5" dirty="0"/>
              <a:t>usion</a:t>
            </a:r>
            <a:endParaRPr sz="3000"/>
          </a:p>
        </p:txBody>
      </p:sp>
      <p:sp>
        <p:nvSpPr>
          <p:cNvPr id="3" name="object 3"/>
          <p:cNvSpPr txBox="1"/>
          <p:nvPr/>
        </p:nvSpPr>
        <p:spPr>
          <a:xfrm>
            <a:off x="374015" y="1123950"/>
            <a:ext cx="8388985" cy="269048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99CC2"/>
                </a:solidFill>
                <a:latin typeface="Arial"/>
                <a:cs typeface="Arial"/>
              </a:rPr>
              <a:t>› </a:t>
            </a:r>
            <a:r>
              <a:rPr lang="en-US" sz="2400" spc="-25" dirty="0" smtClean="0">
                <a:latin typeface="Arial"/>
                <a:cs typeface="Arial"/>
              </a:rPr>
              <a:t>They</a:t>
            </a:r>
            <a:r>
              <a:rPr sz="2400" spc="-25" dirty="0" smtClean="0">
                <a:latin typeface="Arial"/>
                <a:cs typeface="Arial"/>
              </a:rPr>
              <a:t> </a:t>
            </a:r>
            <a:r>
              <a:rPr sz="2400" spc="-5" dirty="0">
                <a:latin typeface="Arial"/>
                <a:cs typeface="Arial"/>
              </a:rPr>
              <a:t>made </a:t>
            </a:r>
            <a:r>
              <a:rPr sz="2400" dirty="0">
                <a:latin typeface="Arial"/>
                <a:cs typeface="Arial"/>
              </a:rPr>
              <a:t>attacks </a:t>
            </a:r>
            <a:r>
              <a:rPr sz="2400" spc="-5" dirty="0">
                <a:latin typeface="Arial"/>
                <a:cs typeface="Arial"/>
              </a:rPr>
              <a:t>more</a:t>
            </a:r>
            <a:r>
              <a:rPr sz="2400" spc="-65" dirty="0">
                <a:latin typeface="Arial"/>
                <a:cs typeface="Arial"/>
              </a:rPr>
              <a:t> </a:t>
            </a:r>
            <a:r>
              <a:rPr sz="2400" spc="-5" dirty="0">
                <a:latin typeface="Arial"/>
                <a:cs typeface="Arial"/>
              </a:rPr>
              <a:t>practical</a:t>
            </a:r>
            <a:endParaRPr sz="2400" dirty="0">
              <a:latin typeface="Arial"/>
              <a:cs typeface="Arial"/>
            </a:endParaRPr>
          </a:p>
          <a:p>
            <a:pPr>
              <a:lnSpc>
                <a:spcPct val="100000"/>
              </a:lnSpc>
              <a:spcBef>
                <a:spcPts val="10"/>
              </a:spcBef>
            </a:pPr>
            <a:endParaRPr sz="2600" dirty="0">
              <a:latin typeface="Times New Roman"/>
              <a:cs typeface="Times New Roman"/>
            </a:endParaRPr>
          </a:p>
          <a:p>
            <a:pPr marL="12700">
              <a:lnSpc>
                <a:spcPct val="100000"/>
              </a:lnSpc>
            </a:pPr>
            <a:r>
              <a:rPr sz="2400" dirty="0">
                <a:solidFill>
                  <a:srgbClr val="499CC2"/>
                </a:solidFill>
                <a:latin typeface="Arial"/>
                <a:cs typeface="Arial"/>
              </a:rPr>
              <a:t>› </a:t>
            </a:r>
            <a:r>
              <a:rPr sz="2400" spc="-5" dirty="0">
                <a:latin typeface="Arial"/>
                <a:cs typeface="Arial"/>
              </a:rPr>
              <a:t>Bypassed </a:t>
            </a:r>
            <a:r>
              <a:rPr sz="2400" spc="-10" dirty="0">
                <a:latin typeface="Arial"/>
                <a:cs typeface="Arial"/>
              </a:rPr>
              <a:t>official</a:t>
            </a:r>
            <a:r>
              <a:rPr sz="2400" spc="-15" dirty="0">
                <a:latin typeface="Arial"/>
                <a:cs typeface="Arial"/>
              </a:rPr>
              <a:t> </a:t>
            </a:r>
            <a:r>
              <a:rPr sz="2400" spc="-5" dirty="0">
                <a:latin typeface="Arial"/>
                <a:cs typeface="Arial"/>
              </a:rPr>
              <a:t>countermeasure</a:t>
            </a:r>
            <a:endParaRPr sz="2400" dirty="0">
              <a:latin typeface="Arial"/>
              <a:cs typeface="Arial"/>
            </a:endParaRPr>
          </a:p>
          <a:p>
            <a:pPr>
              <a:lnSpc>
                <a:spcPct val="100000"/>
              </a:lnSpc>
              <a:spcBef>
                <a:spcPts val="15"/>
              </a:spcBef>
            </a:pPr>
            <a:endParaRPr sz="2600" dirty="0">
              <a:latin typeface="Times New Roman"/>
              <a:cs typeface="Times New Roman"/>
            </a:endParaRPr>
          </a:p>
          <a:p>
            <a:pPr marL="12700">
              <a:lnSpc>
                <a:spcPct val="100000"/>
              </a:lnSpc>
            </a:pPr>
            <a:r>
              <a:rPr sz="2400" dirty="0">
                <a:solidFill>
                  <a:srgbClr val="499CC2"/>
                </a:solidFill>
                <a:latin typeface="Arial"/>
                <a:cs typeface="Arial"/>
              </a:rPr>
              <a:t>› </a:t>
            </a:r>
            <a:r>
              <a:rPr lang="en-US" sz="2400" dirty="0" smtClean="0">
                <a:latin typeface="Arial"/>
                <a:cs typeface="Arial"/>
              </a:rPr>
              <a:t>showed </a:t>
            </a:r>
            <a:r>
              <a:rPr sz="2400" spc="-5" dirty="0" smtClean="0">
                <a:latin typeface="Arial"/>
                <a:cs typeface="Arial"/>
              </a:rPr>
              <a:t>Handling </a:t>
            </a:r>
            <a:r>
              <a:rPr sz="2400" spc="-5" dirty="0">
                <a:latin typeface="Arial"/>
                <a:cs typeface="Arial"/>
              </a:rPr>
              <a:t>group </a:t>
            </a:r>
            <a:r>
              <a:rPr sz="2400" dirty="0">
                <a:latin typeface="Arial"/>
                <a:cs typeface="Arial"/>
              </a:rPr>
              <a:t>keys </a:t>
            </a:r>
            <a:r>
              <a:rPr sz="2400" spc="-5" dirty="0">
                <a:latin typeface="Arial"/>
                <a:cs typeface="Arial"/>
              </a:rPr>
              <a:t>is</a:t>
            </a:r>
            <a:r>
              <a:rPr sz="2400" spc="-10" dirty="0">
                <a:latin typeface="Arial"/>
                <a:cs typeface="Arial"/>
              </a:rPr>
              <a:t> </a:t>
            </a:r>
            <a:r>
              <a:rPr sz="2400" spc="-5" dirty="0">
                <a:latin typeface="Arial"/>
                <a:cs typeface="Arial"/>
              </a:rPr>
              <a:t>hard</a:t>
            </a:r>
            <a:endParaRPr sz="2400" dirty="0">
              <a:latin typeface="Arial"/>
              <a:cs typeface="Arial"/>
            </a:endParaRPr>
          </a:p>
          <a:p>
            <a:pPr>
              <a:lnSpc>
                <a:spcPct val="100000"/>
              </a:lnSpc>
              <a:spcBef>
                <a:spcPts val="10"/>
              </a:spcBef>
            </a:pPr>
            <a:endParaRPr sz="2600" dirty="0">
              <a:latin typeface="Times New Roman"/>
              <a:cs typeface="Times New Roman"/>
            </a:endParaRPr>
          </a:p>
          <a:p>
            <a:pPr marL="12700">
              <a:lnSpc>
                <a:spcPct val="100000"/>
              </a:lnSpc>
            </a:pPr>
            <a:r>
              <a:rPr sz="2400" dirty="0">
                <a:solidFill>
                  <a:srgbClr val="499CC2"/>
                </a:solidFill>
                <a:latin typeface="Arial"/>
                <a:cs typeface="Arial"/>
              </a:rPr>
              <a:t>› </a:t>
            </a:r>
            <a:r>
              <a:rPr lang="en-US" sz="2400" spc="-5" dirty="0" smtClean="0">
                <a:latin typeface="Arial"/>
                <a:cs typeface="Arial"/>
              </a:rPr>
              <a:t>suggested to </a:t>
            </a:r>
            <a:r>
              <a:rPr sz="2400" spc="-5" dirty="0" smtClean="0">
                <a:latin typeface="Arial"/>
                <a:cs typeface="Arial"/>
              </a:rPr>
              <a:t>Keep</a:t>
            </a:r>
            <a:r>
              <a:rPr lang="en-US" sz="2400" spc="-5" dirty="0" smtClean="0">
                <a:latin typeface="Arial"/>
                <a:cs typeface="Arial"/>
              </a:rPr>
              <a:t> </a:t>
            </a:r>
            <a:r>
              <a:rPr sz="2400" spc="-5" dirty="0" smtClean="0">
                <a:latin typeface="Arial"/>
                <a:cs typeface="Arial"/>
              </a:rPr>
              <a:t>auditing </a:t>
            </a:r>
            <a:r>
              <a:rPr sz="2400" spc="-5" dirty="0">
                <a:latin typeface="Arial"/>
                <a:cs typeface="Arial"/>
              </a:rPr>
              <a:t>devices </a:t>
            </a:r>
            <a:r>
              <a:rPr sz="2400" dirty="0">
                <a:latin typeface="Arial"/>
                <a:cs typeface="Arial"/>
              </a:rPr>
              <a:t>&amp;</a:t>
            </a:r>
            <a:r>
              <a:rPr sz="2400" spc="-5" dirty="0">
                <a:latin typeface="Arial"/>
                <a:cs typeface="Arial"/>
              </a:rPr>
              <a:t> protocols!</a:t>
            </a:r>
            <a:endParaRPr sz="2400" dirty="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425"/>
              </a:lnSpc>
            </a:pPr>
            <a:fld id="{81D60167-4931-47E6-BA6A-407CBD079E47}" type="slidenum">
              <a:rPr spc="-5" dirty="0"/>
              <a:t>63</a:t>
            </a:fld>
            <a:endParaRPr spc="-5"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solidFill>
            <a:srgbClr val="252525"/>
          </a:solidFill>
        </p:spPr>
        <p:txBody>
          <a:bodyPr wrap="square" lIns="0" tIns="0" rIns="0" bIns="0" rtlCol="0"/>
          <a:lstStyle/>
          <a:p>
            <a:endParaRPr/>
          </a:p>
        </p:txBody>
      </p:sp>
      <p:sp>
        <p:nvSpPr>
          <p:cNvPr id="3" name="object 3"/>
          <p:cNvSpPr txBox="1">
            <a:spLocks noGrp="1"/>
          </p:cNvSpPr>
          <p:nvPr>
            <p:ph type="body" idx="1"/>
          </p:nvPr>
        </p:nvSpPr>
        <p:spPr>
          <a:prstGeom prst="rect">
            <a:avLst/>
          </a:prstGeom>
        </p:spPr>
        <p:txBody>
          <a:bodyPr vert="horz" wrap="square" lIns="0" tIns="324485" rIns="0" bIns="0" rtlCol="0">
            <a:spAutoFit/>
          </a:bodyPr>
          <a:lstStyle/>
          <a:p>
            <a:pPr marL="635" algn="ctr">
              <a:lnSpc>
                <a:spcPct val="100000"/>
              </a:lnSpc>
              <a:spcBef>
                <a:spcPts val="2555"/>
              </a:spcBef>
            </a:pPr>
            <a:r>
              <a:rPr dirty="0"/>
              <a:t>Questions?</a:t>
            </a:r>
          </a:p>
          <a:p>
            <a:pPr algn="ctr">
              <a:lnSpc>
                <a:spcPct val="100000"/>
              </a:lnSpc>
              <a:spcBef>
                <a:spcPts val="1115"/>
              </a:spcBef>
            </a:pPr>
            <a:r>
              <a:rPr sz="3400" spc="-5" dirty="0">
                <a:solidFill>
                  <a:srgbClr val="AEDFF8"/>
                </a:solidFill>
              </a:rPr>
              <a:t>krackattacks.com/followup.html</a:t>
            </a:r>
            <a:endParaRPr sz="3400" dirty="0"/>
          </a:p>
        </p:txBody>
      </p:sp>
      <p:sp>
        <p:nvSpPr>
          <p:cNvPr id="4" name="object 4"/>
          <p:cNvSpPr txBox="1">
            <a:spLocks noGrp="1"/>
          </p:cNvSpPr>
          <p:nvPr>
            <p:ph type="title"/>
          </p:nvPr>
        </p:nvSpPr>
        <p:spPr>
          <a:prstGeom prst="rect">
            <a:avLst/>
          </a:prstGeom>
        </p:spPr>
        <p:txBody>
          <a:bodyPr vert="horz" wrap="square" lIns="0" tIns="13335" rIns="0" bIns="0" rtlCol="0">
            <a:spAutoFit/>
          </a:bodyPr>
          <a:lstStyle/>
          <a:p>
            <a:pPr marL="13970">
              <a:lnSpc>
                <a:spcPct val="100000"/>
              </a:lnSpc>
              <a:spcBef>
                <a:spcPts val="105"/>
              </a:spcBef>
            </a:pPr>
            <a:r>
              <a:rPr dirty="0"/>
              <a:t>Thank</a:t>
            </a:r>
            <a:r>
              <a:rPr spc="-75" dirty="0"/>
              <a:t> </a:t>
            </a:r>
            <a:r>
              <a:rPr dirty="0"/>
              <a:t>you!</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Handshake</a:t>
            </a:r>
            <a:endParaRPr lang="en-US" sz="3000" dirty="0"/>
          </a:p>
        </p:txBody>
      </p:sp>
      <p:pic>
        <p:nvPicPr>
          <p:cNvPr id="3081" name="Picture 9" descr="C:\Users\N1363l\Desktop\handshake\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352550"/>
            <a:ext cx="5138472" cy="219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443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Handshake</a:t>
            </a:r>
            <a:endParaRPr lang="en-US" sz="3000" dirty="0"/>
          </a:p>
        </p:txBody>
      </p:sp>
      <p:pic>
        <p:nvPicPr>
          <p:cNvPr id="6" name="Picture 9" descr="C:\Users\N1363l\Desktop\handshak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2391877"/>
            <a:ext cx="1892626" cy="8099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N1363l\Desktop\handshake\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7166" y="1581150"/>
            <a:ext cx="5442034" cy="2431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2082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a:spLocks/>
          </p:cNvSpPr>
          <p:nvPr/>
        </p:nvSpPr>
        <p:spPr>
          <a:xfrm>
            <a:off x="239369" y="167132"/>
            <a:ext cx="4274820" cy="482600"/>
          </a:xfrm>
          <a:prstGeom prst="rect">
            <a:avLst/>
          </a:prstGeom>
        </p:spPr>
        <p:txBody>
          <a:bodyPr vert="horz" wrap="square" lIns="0" tIns="12700" rIns="0" bIns="0" rtlCol="0">
            <a:spAutoFit/>
          </a:bodyPr>
          <a:lstStyle>
            <a:lvl1pPr>
              <a:defRPr sz="10400" b="0" i="0">
                <a:solidFill>
                  <a:srgbClr val="499CC2"/>
                </a:solidFill>
                <a:latin typeface="Arial"/>
                <a:ea typeface="+mj-ea"/>
                <a:cs typeface="Arial"/>
              </a:defRPr>
            </a:lvl1pPr>
          </a:lstStyle>
          <a:p>
            <a:pPr marL="12700">
              <a:spcBef>
                <a:spcPts val="100"/>
              </a:spcBef>
            </a:pPr>
            <a:r>
              <a:rPr lang="en-US" sz="3000" spc="-45" dirty="0" smtClean="0"/>
              <a:t>Handshake</a:t>
            </a:r>
            <a:endParaRPr lang="en-US" sz="3000" dirty="0"/>
          </a:p>
        </p:txBody>
      </p:sp>
      <p:pic>
        <p:nvPicPr>
          <p:cNvPr id="5" name="Picture 8" descr="C:\Users\N1363l\Desktop\handshake\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650" y="1400102"/>
            <a:ext cx="4862950" cy="23146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C:\Users\N1363l\Desktop\handshak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334901"/>
            <a:ext cx="1530015" cy="6547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C:\Users\N1363l\Desktop\handshake\0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0" y="2306073"/>
            <a:ext cx="1530015" cy="683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734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1459</TotalTime>
  <Words>797</Words>
  <Application>Microsoft Office PowerPoint</Application>
  <PresentationFormat>On-screen Show (16:9)</PresentationFormat>
  <Paragraphs>216</Paragraphs>
  <Slides>64</Slides>
  <Notes>0</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Release the Kraken: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reinstallations in  the 4-way handshake</vt:lpstr>
      <vt:lpstr>WPA2: 4-way handshake</vt:lpstr>
      <vt:lpstr>WPA2: Encryption algorithm</vt:lpstr>
      <vt:lpstr>PowerPoint Presentation</vt:lpstr>
      <vt:lpstr>KRACK Attack</vt:lpstr>
      <vt:lpstr>KRACK Attack</vt:lpstr>
      <vt:lpstr>KRACK Attack</vt:lpstr>
      <vt:lpstr>PowerPoint Presentation</vt:lpstr>
      <vt:lpstr>PowerPoint Presentation</vt:lpstr>
      <vt:lpstr>PowerPoint Presentation</vt:lpstr>
      <vt:lpstr>KRACK Attack</vt:lpstr>
      <vt:lpstr>KRACK Attack</vt:lpstr>
      <vt:lpstr>KRACK Attack</vt:lpstr>
      <vt:lpstr>PowerPoint Presentation</vt:lpstr>
      <vt:lpstr>KRACK Attack</vt:lpstr>
      <vt:lpstr>PowerPoint Presentation</vt:lpstr>
      <vt:lpstr>KRACK Attack</vt:lpstr>
      <vt:lpstr>PowerPoint Presentation</vt:lpstr>
      <vt:lpstr>KRACK Attack</vt:lpstr>
      <vt:lpstr>KRACK Attack</vt:lpstr>
      <vt:lpstr>Practical  Obstacles</vt:lpstr>
      <vt:lpstr>Rejected Msg3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Msg3 is now  encrypted</vt:lpstr>
      <vt:lpstr>PowerPoint Presentation</vt:lpstr>
      <vt:lpstr>PowerPoint Presentation</vt:lpstr>
      <vt:lpstr>802.11’s official countermeasure</vt:lpstr>
      <vt:lpstr>Bypassing 802.11’s countermeasure</vt:lpstr>
      <vt:lpstr>Bypassing 802.11’s countermeasure</vt:lpstr>
      <vt:lpstr>Bypassing 802.11’s countermeasure</vt:lpstr>
      <vt:lpstr>Details are non-trivial</vt:lpstr>
      <vt:lpstr>Implementation  Specific Flaws</vt:lpstr>
      <vt:lpstr>Can we replay Message 4?</vt:lpstr>
      <vt:lpstr>Are PTK rekeys implemented properly?</vt:lpstr>
      <vt:lpstr>Exploiting macOS’s SNonce reuse</vt:lpstr>
      <vt:lpstr>Other findings</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Release the Kraken: New KRACKs in the 802.11 Standard</dc:title>
  <dc:creator>Mathy Vanhoef</dc:creator>
  <cp:lastModifiedBy>N1363l</cp:lastModifiedBy>
  <cp:revision>43</cp:revision>
  <dcterms:created xsi:type="dcterms:W3CDTF">2019-07-22T09:29:43Z</dcterms:created>
  <dcterms:modified xsi:type="dcterms:W3CDTF">2019-07-23T09:53:48Z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2018-10-16T00:00:00Z</vt:filetime>
  </property>
  <property fmtid="{D5CDD505-2E9C-101B-9397-08002B2CF9AE}" pid="3" name="Creator">
    <vt:lpwstr>Microsoft® PowerPoint® 2013</vt:lpwstr>
  </property>
  <property fmtid="{D5CDD505-2E9C-101B-9397-08002B2CF9AE}" pid="4" name="LastSaved">
    <vt:filetime>2019-07-22T00:00:00Z</vt:filetime>
  </property>
</Properties>
</file>